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4" r:id="rId2"/>
    <p:sldId id="260" r:id="rId3"/>
    <p:sldId id="266" r:id="rId4"/>
    <p:sldId id="267" r:id="rId5"/>
    <p:sldId id="265" r:id="rId6"/>
    <p:sldId id="268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368C"/>
    <a:srgbClr val="796DB7"/>
    <a:srgbClr val="8862AE"/>
    <a:srgbClr val="005596"/>
    <a:srgbClr val="0047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5793" autoAdjust="0"/>
  </p:normalViewPr>
  <p:slideViewPr>
    <p:cSldViewPr snapToGrid="0">
      <p:cViewPr varScale="1">
        <p:scale>
          <a:sx n="83" d="100"/>
          <a:sy n="83" d="100"/>
        </p:scale>
        <p:origin x="232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pdeg\Dropbox%20(CEPS)\CEPS%20-%20ECRI\Projects\AMEX%20-%20EU%20price%20rules\Data\payment_data_from_Sylvai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illem\Dropbox%20(CEPS)\CEPS%20-%20ECRI\Projects\AMEX%20-%20EU%20price%20rules\Data\CardschemesDat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'Pre-post all schemes'!$C$35</c:f>
              <c:strCache>
                <c:ptCount val="1"/>
                <c:pt idx="0">
                  <c:v>Pre-IFR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BF0-42D9-A9B3-6CB558F31995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BF0-42D9-A9B3-6CB558F31995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BF0-42D9-A9B3-6CB558F31995}"/>
              </c:ext>
            </c:extLst>
          </c:dPt>
          <c:dPt>
            <c:idx val="8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BF0-42D9-A9B3-6CB558F31995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BF0-42D9-A9B3-6CB558F31995}"/>
              </c:ext>
            </c:extLst>
          </c:dPt>
          <c:dPt>
            <c:idx val="1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9BF0-42D9-A9B3-6CB558F31995}"/>
              </c:ext>
            </c:extLst>
          </c:dPt>
          <c:dPt>
            <c:idx val="1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9BF0-42D9-A9B3-6CB558F31995}"/>
              </c:ext>
            </c:extLst>
          </c:dPt>
          <c:dPt>
            <c:idx val="1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9BF0-42D9-A9B3-6CB558F31995}"/>
              </c:ext>
            </c:extLst>
          </c:dPt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9BF0-42D9-A9B3-6CB558F31995}"/>
              </c:ext>
            </c:extLst>
          </c:dPt>
          <c:dPt>
            <c:idx val="1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9BF0-42D9-A9B3-6CB558F31995}"/>
              </c:ext>
            </c:extLst>
          </c:dPt>
          <c:dPt>
            <c:idx val="2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9BF0-42D9-A9B3-6CB558F31995}"/>
              </c:ext>
            </c:extLst>
          </c:dPt>
          <c:cat>
            <c:strRef>
              <c:f>'Pre-post all schemes'!$B$36:$B$63</c:f>
              <c:strCache>
                <c:ptCount val="28"/>
                <c:pt idx="0">
                  <c:v>NL</c:v>
                </c:pt>
                <c:pt idx="1">
                  <c:v>IE</c:v>
                </c:pt>
                <c:pt idx="2">
                  <c:v>HU</c:v>
                </c:pt>
                <c:pt idx="3">
                  <c:v>DK</c:v>
                </c:pt>
                <c:pt idx="4">
                  <c:v>BE</c:v>
                </c:pt>
                <c:pt idx="5">
                  <c:v>FI</c:v>
                </c:pt>
                <c:pt idx="6">
                  <c:v>LU</c:v>
                </c:pt>
                <c:pt idx="7">
                  <c:v>SE</c:v>
                </c:pt>
                <c:pt idx="8">
                  <c:v>FR</c:v>
                </c:pt>
                <c:pt idx="9">
                  <c:v>LV</c:v>
                </c:pt>
                <c:pt idx="10">
                  <c:v>MT</c:v>
                </c:pt>
                <c:pt idx="11">
                  <c:v>DE</c:v>
                </c:pt>
                <c:pt idx="12">
                  <c:v>IT</c:v>
                </c:pt>
                <c:pt idx="13">
                  <c:v>PL</c:v>
                </c:pt>
                <c:pt idx="14">
                  <c:v>UK</c:v>
                </c:pt>
                <c:pt idx="15">
                  <c:v>BG</c:v>
                </c:pt>
                <c:pt idx="16">
                  <c:v>SK</c:v>
                </c:pt>
                <c:pt idx="17">
                  <c:v>PT</c:v>
                </c:pt>
                <c:pt idx="18">
                  <c:v>EE</c:v>
                </c:pt>
                <c:pt idx="19">
                  <c:v>SI</c:v>
                </c:pt>
                <c:pt idx="20">
                  <c:v>LT</c:v>
                </c:pt>
                <c:pt idx="21">
                  <c:v>AT</c:v>
                </c:pt>
                <c:pt idx="22">
                  <c:v>RO</c:v>
                </c:pt>
                <c:pt idx="23">
                  <c:v>GR</c:v>
                </c:pt>
                <c:pt idx="24">
                  <c:v>CZ</c:v>
                </c:pt>
                <c:pt idx="25">
                  <c:v>ES</c:v>
                </c:pt>
                <c:pt idx="26">
                  <c:v>HR</c:v>
                </c:pt>
                <c:pt idx="27">
                  <c:v>CY</c:v>
                </c:pt>
              </c:strCache>
            </c:strRef>
          </c:cat>
          <c:val>
            <c:numRef>
              <c:f>'Pre-post all schemes'!$C$36:$C$63</c:f>
              <c:numCache>
                <c:formatCode>0.00%</c:formatCode>
                <c:ptCount val="28"/>
                <c:pt idx="0">
                  <c:v>1.9000000000000002E-3</c:v>
                </c:pt>
                <c:pt idx="1">
                  <c:v>1.9480999516908216E-3</c:v>
                </c:pt>
                <c:pt idx="2">
                  <c:v>2E-3</c:v>
                </c:pt>
                <c:pt idx="3">
                  <c:v>2.0507246376811595E-3</c:v>
                </c:pt>
                <c:pt idx="4">
                  <c:v>2.0593726704909283E-3</c:v>
                </c:pt>
                <c:pt idx="5">
                  <c:v>2.2499999999999998E-3</c:v>
                </c:pt>
                <c:pt idx="6">
                  <c:v>2.8E-3</c:v>
                </c:pt>
                <c:pt idx="7">
                  <c:v>3.2500000000000003E-3</c:v>
                </c:pt>
                <c:pt idx="8">
                  <c:v>3.7115726598702502E-3</c:v>
                </c:pt>
                <c:pt idx="9">
                  <c:v>3.8999999999999998E-3</c:v>
                </c:pt>
                <c:pt idx="10">
                  <c:v>4.146236559139785E-3</c:v>
                </c:pt>
                <c:pt idx="11">
                  <c:v>4.3673913043478264E-3</c:v>
                </c:pt>
                <c:pt idx="12">
                  <c:v>4.4959971988795524E-3</c:v>
                </c:pt>
                <c:pt idx="13">
                  <c:v>5.0000000000000001E-3</c:v>
                </c:pt>
                <c:pt idx="14">
                  <c:v>5.6499999999999996E-3</c:v>
                </c:pt>
                <c:pt idx="15">
                  <c:v>5.8956043956043952E-3</c:v>
                </c:pt>
                <c:pt idx="16">
                  <c:v>7.2499999999999995E-3</c:v>
                </c:pt>
                <c:pt idx="17">
                  <c:v>7.882608695652174E-3</c:v>
                </c:pt>
                <c:pt idx="18">
                  <c:v>8.0000000000000002E-3</c:v>
                </c:pt>
                <c:pt idx="19">
                  <c:v>8.9081098113356193E-3</c:v>
                </c:pt>
                <c:pt idx="20">
                  <c:v>9.4999999999999998E-3</c:v>
                </c:pt>
                <c:pt idx="21">
                  <c:v>0.01</c:v>
                </c:pt>
                <c:pt idx="22">
                  <c:v>0.01</c:v>
                </c:pt>
                <c:pt idx="23">
                  <c:v>1.005E-2</c:v>
                </c:pt>
                <c:pt idx="24">
                  <c:v>1.025E-2</c:v>
                </c:pt>
                <c:pt idx="25">
                  <c:v>1.1025E-2</c:v>
                </c:pt>
                <c:pt idx="26">
                  <c:v>1.1550000000000001E-2</c:v>
                </c:pt>
                <c:pt idx="27">
                  <c:v>1.4999999999999999E-2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9BF0-42D9-A9B3-6CB558F319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3377248"/>
        <c:axId val="1527815664"/>
      </c:barChart>
      <c:lineChart>
        <c:grouping val="stacked"/>
        <c:varyColors val="0"/>
        <c:ser>
          <c:idx val="1"/>
          <c:order val="1"/>
          <c:tx>
            <c:strRef>
              <c:f>'Pre-post all schemes'!$D$35</c:f>
              <c:strCache>
                <c:ptCount val="1"/>
                <c:pt idx="0">
                  <c:v>Post-IFR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'Pre-post all schemes'!$B$36:$B$63</c:f>
              <c:strCache>
                <c:ptCount val="28"/>
                <c:pt idx="0">
                  <c:v>NL</c:v>
                </c:pt>
                <c:pt idx="1">
                  <c:v>IE</c:v>
                </c:pt>
                <c:pt idx="2">
                  <c:v>HU</c:v>
                </c:pt>
                <c:pt idx="3">
                  <c:v>DK</c:v>
                </c:pt>
                <c:pt idx="4">
                  <c:v>BE</c:v>
                </c:pt>
                <c:pt idx="5">
                  <c:v>FI</c:v>
                </c:pt>
                <c:pt idx="6">
                  <c:v>LU</c:v>
                </c:pt>
                <c:pt idx="7">
                  <c:v>SE</c:v>
                </c:pt>
                <c:pt idx="8">
                  <c:v>FR</c:v>
                </c:pt>
                <c:pt idx="9">
                  <c:v>LV</c:v>
                </c:pt>
                <c:pt idx="10">
                  <c:v>MT</c:v>
                </c:pt>
                <c:pt idx="11">
                  <c:v>DE</c:v>
                </c:pt>
                <c:pt idx="12">
                  <c:v>IT</c:v>
                </c:pt>
                <c:pt idx="13">
                  <c:v>PL</c:v>
                </c:pt>
                <c:pt idx="14">
                  <c:v>UK</c:v>
                </c:pt>
                <c:pt idx="15">
                  <c:v>BG</c:v>
                </c:pt>
                <c:pt idx="16">
                  <c:v>SK</c:v>
                </c:pt>
                <c:pt idx="17">
                  <c:v>PT</c:v>
                </c:pt>
                <c:pt idx="18">
                  <c:v>EE</c:v>
                </c:pt>
                <c:pt idx="19">
                  <c:v>SI</c:v>
                </c:pt>
                <c:pt idx="20">
                  <c:v>LT</c:v>
                </c:pt>
                <c:pt idx="21">
                  <c:v>AT</c:v>
                </c:pt>
                <c:pt idx="22">
                  <c:v>RO</c:v>
                </c:pt>
                <c:pt idx="23">
                  <c:v>GR</c:v>
                </c:pt>
                <c:pt idx="24">
                  <c:v>CZ</c:v>
                </c:pt>
                <c:pt idx="25">
                  <c:v>ES</c:v>
                </c:pt>
                <c:pt idx="26">
                  <c:v>HR</c:v>
                </c:pt>
                <c:pt idx="27">
                  <c:v>CY</c:v>
                </c:pt>
              </c:strCache>
            </c:strRef>
          </c:cat>
          <c:val>
            <c:numRef>
              <c:f>'Pre-post all schemes'!$D$36:$D$63</c:f>
              <c:numCache>
                <c:formatCode>0.00%</c:formatCode>
                <c:ptCount val="28"/>
                <c:pt idx="0">
                  <c:v>6.6511473229132021E-4</c:v>
                </c:pt>
                <c:pt idx="1">
                  <c:v>1.0333333333333332E-3</c:v>
                </c:pt>
                <c:pt idx="2">
                  <c:v>2E-3</c:v>
                </c:pt>
                <c:pt idx="3">
                  <c:v>1.3333333333333333E-3</c:v>
                </c:pt>
                <c:pt idx="4">
                  <c:v>1.2199025630094693E-3</c:v>
                </c:pt>
                <c:pt idx="5">
                  <c:v>1.9499999999999999E-3</c:v>
                </c:pt>
                <c:pt idx="6">
                  <c:v>2E-3</c:v>
                </c:pt>
                <c:pt idx="7">
                  <c:v>2E-3</c:v>
                </c:pt>
                <c:pt idx="8">
                  <c:v>2E-3</c:v>
                </c:pt>
                <c:pt idx="9">
                  <c:v>2E-3</c:v>
                </c:pt>
                <c:pt idx="10">
                  <c:v>1.5000000000000002E-3</c:v>
                </c:pt>
                <c:pt idx="11">
                  <c:v>2E-3</c:v>
                </c:pt>
                <c:pt idx="12">
                  <c:v>1.6071109123434707E-3</c:v>
                </c:pt>
                <c:pt idx="13">
                  <c:v>2E-3</c:v>
                </c:pt>
                <c:pt idx="14">
                  <c:v>2E-3</c:v>
                </c:pt>
                <c:pt idx="15">
                  <c:v>2E-3</c:v>
                </c:pt>
                <c:pt idx="16">
                  <c:v>2E-3</c:v>
                </c:pt>
                <c:pt idx="17">
                  <c:v>2E-3</c:v>
                </c:pt>
                <c:pt idx="18">
                  <c:v>2E-3</c:v>
                </c:pt>
                <c:pt idx="19">
                  <c:v>2E-3</c:v>
                </c:pt>
                <c:pt idx="20">
                  <c:v>2E-3</c:v>
                </c:pt>
                <c:pt idx="21">
                  <c:v>2E-3</c:v>
                </c:pt>
                <c:pt idx="22">
                  <c:v>2E-3</c:v>
                </c:pt>
                <c:pt idx="23">
                  <c:v>2E-3</c:v>
                </c:pt>
                <c:pt idx="24">
                  <c:v>2E-3</c:v>
                </c:pt>
                <c:pt idx="25">
                  <c:v>1.8259912151383881E-3</c:v>
                </c:pt>
                <c:pt idx="26">
                  <c:v>2E-3</c:v>
                </c:pt>
                <c:pt idx="27">
                  <c:v>2E-3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9BF0-42D9-A9B3-6CB558F319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3377248"/>
        <c:axId val="1527815664"/>
      </c:lineChart>
      <c:catAx>
        <c:axId val="713377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7815664"/>
        <c:crosses val="autoZero"/>
        <c:auto val="1"/>
        <c:lblAlgn val="ctr"/>
        <c:lblOffset val="100"/>
        <c:noMultiLvlLbl val="0"/>
      </c:catAx>
      <c:valAx>
        <c:axId val="1527815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3377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9802413312197E-2"/>
          <c:y val="8.1031307550644568E-2"/>
          <c:w val="0.88909955562485388"/>
          <c:h val="0.7105945568267297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Sheet1!$D$64</c:f>
              <c:strCache>
                <c:ptCount val="1"/>
                <c:pt idx="0">
                  <c:v>Mastercard Europe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Sheet1!$E$63:$P$63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Sheet1!$E$64:$P$64</c:f>
              <c:numCache>
                <c:formatCode>_ * #,##0_ ;_ * \-#,##0_ ;_ * "-"??_ ;_ @_ </c:formatCode>
                <c:ptCount val="12"/>
                <c:pt idx="0">
                  <c:v>836.31325200000003</c:v>
                </c:pt>
                <c:pt idx="1">
                  <c:v>977.24736600000006</c:v>
                </c:pt>
                <c:pt idx="2">
                  <c:v>1072.467854</c:v>
                </c:pt>
                <c:pt idx="3">
                  <c:v>1174.021974</c:v>
                </c:pt>
                <c:pt idx="4">
                  <c:v>1387.1448</c:v>
                </c:pt>
                <c:pt idx="5">
                  <c:v>1638.908191</c:v>
                </c:pt>
                <c:pt idx="6">
                  <c:v>1787.0600039999999</c:v>
                </c:pt>
                <c:pt idx="7">
                  <c:v>1979.4201479999999</c:v>
                </c:pt>
                <c:pt idx="8">
                  <c:v>2319.6208350000002</c:v>
                </c:pt>
                <c:pt idx="9">
                  <c:v>2916.7228890000001</c:v>
                </c:pt>
                <c:pt idx="10">
                  <c:v>3609.5401339999999</c:v>
                </c:pt>
                <c:pt idx="11">
                  <c:v>4603.6290719999997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C0-4694-B479-6581DCD35F1D}"/>
            </c:ext>
          </c:extLst>
        </c:ser>
        <c:ser>
          <c:idx val="1"/>
          <c:order val="1"/>
          <c:tx>
            <c:strRef>
              <c:f>Sheet1!$D$65</c:f>
              <c:strCache>
                <c:ptCount val="1"/>
                <c:pt idx="0">
                  <c:v>Visa Europe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Sheet1!$E$63:$P$63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Sheet1!$E$65:$P$65</c:f>
              <c:numCache>
                <c:formatCode>_ * #,##0_ ;_ * \-#,##0_ ;_ * "-"??_ ;_ @_ </c:formatCode>
                <c:ptCount val="12"/>
                <c:pt idx="0">
                  <c:v>583.33100000000002</c:v>
                </c:pt>
                <c:pt idx="1">
                  <c:v>672.57600000000002</c:v>
                </c:pt>
                <c:pt idx="2">
                  <c:v>709.48599999999999</c:v>
                </c:pt>
                <c:pt idx="3">
                  <c:v>720.80799999999999</c:v>
                </c:pt>
                <c:pt idx="4">
                  <c:v>1002.356</c:v>
                </c:pt>
                <c:pt idx="5">
                  <c:v>1110.316</c:v>
                </c:pt>
                <c:pt idx="6">
                  <c:v>1198.462</c:v>
                </c:pt>
                <c:pt idx="7">
                  <c:v>1297.598</c:v>
                </c:pt>
                <c:pt idx="8">
                  <c:v>1571.2370000000001</c:v>
                </c:pt>
                <c:pt idx="9">
                  <c:v>1588.5540000000001</c:v>
                </c:pt>
                <c:pt idx="10">
                  <c:v>2499.3330000000001</c:v>
                </c:pt>
                <c:pt idx="11">
                  <c:v>2848.3049999999998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C0-4694-B479-6581DCD35F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03693280"/>
        <c:axId val="1342921472"/>
      </c:barChart>
      <c:catAx>
        <c:axId val="703693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2921472"/>
        <c:crosses val="autoZero"/>
        <c:auto val="1"/>
        <c:lblAlgn val="ctr"/>
        <c:lblOffset val="100"/>
        <c:noMultiLvlLbl val="0"/>
      </c:catAx>
      <c:valAx>
        <c:axId val="1342921472"/>
        <c:scaling>
          <c:orientation val="minMax"/>
          <c:max val="7500"/>
        </c:scaling>
        <c:delete val="0"/>
        <c:axPos val="l"/>
        <c:numFmt formatCode="_ * #,##0_ ;_ * \-#,##0_ ;_ * &quot;-&quot;??_ ;_ @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3693280"/>
        <c:crosses val="autoZero"/>
        <c:crossBetween val="between"/>
        <c:majorUnit val="25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385679512833176"/>
          <c:y val="0.87568973767781788"/>
          <c:w val="0.35228640974333653"/>
          <c:h val="0.124310262322182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A3C2D-3C0C-474E-811D-58BBAE11992C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41BD17-2905-4468-AEB0-9DE5569AB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124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41BD17-2905-4468-AEB0-9DE5569ABC5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875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41BD17-2905-4468-AEB0-9DE5569ABC5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234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18" t="33765"/>
          <a:stretch/>
        </p:blipFill>
        <p:spPr>
          <a:xfrm>
            <a:off x="3311161" y="0"/>
            <a:ext cx="5831660" cy="2115736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82" r="62654" b="33273"/>
          <a:stretch/>
        </p:blipFill>
        <p:spPr>
          <a:xfrm>
            <a:off x="1180" y="-4405"/>
            <a:ext cx="3312341" cy="15336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637" y="305048"/>
            <a:ext cx="1746235" cy="792728"/>
          </a:xfrm>
          <a:prstGeom prst="rect">
            <a:avLst/>
          </a:prstGeom>
        </p:spPr>
      </p:pic>
      <p:pic>
        <p:nvPicPr>
          <p:cNvPr id="10" name="Picture 9" descr="C:\Users\Sylvain\Desktop\logo.pn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10" y="402527"/>
            <a:ext cx="899678" cy="95128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8" y="2171256"/>
            <a:ext cx="7772400" cy="669846"/>
          </a:xfrm>
        </p:spPr>
        <p:txBody>
          <a:bodyPr anchor="b">
            <a:normAutofit/>
          </a:bodyPr>
          <a:lstStyle>
            <a:lvl1pPr algn="ctr">
              <a:lnSpc>
                <a:spcPct val="114000"/>
              </a:lnSpc>
              <a:spcAft>
                <a:spcPts val="600"/>
              </a:spcAft>
              <a:defRPr sz="3600" b="1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49" y="3228236"/>
            <a:ext cx="6858000" cy="509656"/>
          </a:xfrm>
        </p:spPr>
        <p:txBody>
          <a:bodyPr/>
          <a:lstStyle>
            <a:lvl1pPr marL="0" indent="0" algn="ctr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1803751" y="4039508"/>
            <a:ext cx="5536495" cy="416683"/>
          </a:xfrm>
        </p:spPr>
        <p:txBody>
          <a:bodyPr>
            <a:normAutofit/>
          </a:bodyPr>
          <a:lstStyle>
            <a:lvl1pPr marL="0" indent="0" algn="ctr">
              <a:buNone/>
              <a:defRPr lang="en-US" sz="2000" b="1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pic>
        <p:nvPicPr>
          <p:cNvPr id="36" name="Picture 35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32" b="23768"/>
          <a:stretch/>
        </p:blipFill>
        <p:spPr>
          <a:xfrm>
            <a:off x="1179" y="5247505"/>
            <a:ext cx="9144000" cy="184115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725" y="6389316"/>
            <a:ext cx="396961" cy="396961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806430" y="6413450"/>
            <a:ext cx="12545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@ECRI_CEPS</a:t>
            </a:r>
          </a:p>
        </p:txBody>
      </p:sp>
      <p:sp>
        <p:nvSpPr>
          <p:cNvPr id="34" name="TextBox 33"/>
          <p:cNvSpPr txBox="1"/>
          <p:nvPr userDrawn="1"/>
        </p:nvSpPr>
        <p:spPr>
          <a:xfrm>
            <a:off x="1995682" y="6404941"/>
            <a:ext cx="11260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www.ecri.eu</a:t>
            </a:r>
          </a:p>
        </p:txBody>
      </p:sp>
    </p:spTree>
    <p:extLst>
      <p:ext uri="{BB962C8B-B14F-4D97-AF65-F5344CB8AC3E}">
        <p14:creationId xmlns:p14="http://schemas.microsoft.com/office/powerpoint/2010/main" val="2489854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B8D4-7F81-4904-89F6-793D8429D839}" type="datetime1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BC5C-8BDC-4BE2-A546-08231BCE5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49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1CAD-28BB-4E4E-BF14-B2A4CBB5F26C}" type="datetime1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BC5C-8BDC-4BE2-A546-08231BCE5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5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82" r="62654" b="33273"/>
          <a:stretch/>
        </p:blipFill>
        <p:spPr>
          <a:xfrm>
            <a:off x="1180" y="-4405"/>
            <a:ext cx="3312341" cy="15336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29395"/>
            <a:ext cx="7886700" cy="972184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160"/>
            <a:ext cx="7886700" cy="4558701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DDB2-B1BB-4740-AD49-68EE2AF20985}" type="datetime1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79184" y="6354584"/>
            <a:ext cx="385634" cy="365125"/>
          </a:xfr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none"/>
        </p:style>
        <p:txBody>
          <a:bodyPr/>
          <a:lstStyle>
            <a:lvl1pPr algn="ctr">
              <a:defRPr b="1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DDFFBC5C-8BDC-4BE2-A546-08231BCE593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5283" y="6165627"/>
            <a:ext cx="1266825" cy="575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956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78DD8-0013-4F37-9D6D-A9CD9F955C67}" type="datetime1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BC5C-8BDC-4BE2-A546-08231BCE5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26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F3515-C829-4BBD-BE27-EAFEC1EE2281}" type="datetime1">
              <a:rPr lang="en-US" smtClean="0"/>
              <a:t>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BC5C-8BDC-4BE2-A546-08231BCE5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689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C3E3-9FBF-4D80-A61E-641C542FB354}" type="datetime1">
              <a:rPr lang="en-US" smtClean="0"/>
              <a:t>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BC5C-8BDC-4BE2-A546-08231BCE5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404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E3F70-226F-4504-8EB3-6C125EDE214A}" type="datetime1">
              <a:rPr lang="en-US" smtClean="0"/>
              <a:t>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BC5C-8BDC-4BE2-A546-08231BCE5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836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DFEF8-464D-470D-9BF6-709D87D890B7}" type="datetime1">
              <a:rPr lang="en-US" smtClean="0"/>
              <a:t>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BC5C-8BDC-4BE2-A546-08231BCE5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15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55AE-9E01-4917-89AC-668688495DC8}" type="datetime1">
              <a:rPr lang="en-US" smtClean="0"/>
              <a:t>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BC5C-8BDC-4BE2-A546-08231BCE5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84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56B67-2219-47E5-867E-171594F42CE7}" type="datetime1">
              <a:rPr lang="en-US" smtClean="0"/>
              <a:t>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BC5C-8BDC-4BE2-A546-08231BCE5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135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2939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220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F475C-9937-4C41-808D-D20092ECC87C}" type="datetime1">
              <a:rPr lang="en-US" smtClean="0"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FBC5C-8BDC-4BE2-A546-08231BCE593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52709" y="6383257"/>
            <a:ext cx="11260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www.ecri.eu</a:t>
            </a:r>
          </a:p>
        </p:txBody>
      </p:sp>
    </p:spTree>
    <p:extLst>
      <p:ext uri="{BB962C8B-B14F-4D97-AF65-F5344CB8AC3E}">
        <p14:creationId xmlns:p14="http://schemas.microsoft.com/office/powerpoint/2010/main" val="3068045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50000"/>
            </a:schemeClr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52021"/>
            <a:ext cx="7772400" cy="669846"/>
          </a:xfrm>
        </p:spPr>
        <p:txBody>
          <a:bodyPr>
            <a:normAutofit fontScale="90000"/>
          </a:bodyPr>
          <a:lstStyle/>
          <a:p>
            <a:r>
              <a:rPr lang="en-US" dirty="0"/>
              <a:t>The impact of EU price rules:</a:t>
            </a:r>
            <a:br>
              <a:rPr lang="en-US" dirty="0"/>
            </a:br>
            <a:r>
              <a:rPr lang="en-US" dirty="0"/>
              <a:t>Interchange fee regulation in retail payments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254975"/>
            <a:ext cx="6858000" cy="509656"/>
          </a:xfrm>
        </p:spPr>
        <p:txBody>
          <a:bodyPr/>
          <a:lstStyle/>
          <a:p>
            <a:r>
              <a:rPr lang="es-ES" dirty="0"/>
              <a:t>CEPS-ECRI </a:t>
            </a:r>
            <a:r>
              <a:rPr lang="es-ES" dirty="0" err="1"/>
              <a:t>Working</a:t>
            </a:r>
            <a:r>
              <a:rPr lang="es-ES" dirty="0"/>
              <a:t> </a:t>
            </a:r>
            <a:r>
              <a:rPr lang="es-ES" dirty="0" err="1"/>
              <a:t>paper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803755" y="3997741"/>
            <a:ext cx="5536495" cy="416683"/>
          </a:xfrm>
        </p:spPr>
        <p:txBody>
          <a:bodyPr/>
          <a:lstStyle/>
          <a:p>
            <a:r>
              <a:rPr lang="es-ES" dirty="0" err="1"/>
              <a:t>Willem</a:t>
            </a:r>
            <a:r>
              <a:rPr lang="es-ES" dirty="0"/>
              <a:t> </a:t>
            </a:r>
            <a:r>
              <a:rPr lang="es-ES" dirty="0" err="1"/>
              <a:t>Pieter</a:t>
            </a:r>
            <a:r>
              <a:rPr lang="es-ES" dirty="0"/>
              <a:t> de Groen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305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 dirty="0"/>
              <a:t>F</a:t>
            </a:r>
            <a:r>
              <a:rPr lang="en-GB" dirty="0"/>
              <a:t>o</a:t>
            </a:r>
            <a:r>
              <a:rPr lang="en-NL" dirty="0"/>
              <a:t>u</a:t>
            </a:r>
            <a:r>
              <a:rPr lang="en-GB" dirty="0"/>
              <a:t>r</a:t>
            </a:r>
            <a:r>
              <a:rPr lang="en-NL" dirty="0"/>
              <a:t>-party scheme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BC5C-8BDC-4BE2-A546-08231BCE593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1B0DFB-AD64-4F3A-B915-195E2CA7A21B}"/>
              </a:ext>
            </a:extLst>
          </p:cNvPr>
          <p:cNvSpPr/>
          <p:nvPr/>
        </p:nvSpPr>
        <p:spPr>
          <a:xfrm>
            <a:off x="3953185" y="1058049"/>
            <a:ext cx="1285200" cy="128633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AA17FB7-2F60-493A-905D-3FAEAABB0770}"/>
              </a:ext>
            </a:extLst>
          </p:cNvPr>
          <p:cNvPicPr/>
          <p:nvPr/>
        </p:nvPicPr>
        <p:blipFill rotWithShape="1">
          <a:blip r:embed="rId3" cstate="print"/>
          <a:srcRect l="46267" t="2185" r="45888" b="86638"/>
          <a:stretch/>
        </p:blipFill>
        <p:spPr>
          <a:xfrm>
            <a:off x="4264859" y="1141714"/>
            <a:ext cx="661851" cy="63055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B951826-1298-4673-84B4-C301A57CDEBC}"/>
              </a:ext>
            </a:extLst>
          </p:cNvPr>
          <p:cNvSpPr txBox="1"/>
          <p:nvPr/>
        </p:nvSpPr>
        <p:spPr>
          <a:xfrm>
            <a:off x="3970941" y="1745404"/>
            <a:ext cx="19885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1600" b="1" dirty="0">
                <a:solidFill>
                  <a:schemeClr val="bg1"/>
                </a:solidFill>
              </a:rPr>
              <a:t>C</a:t>
            </a:r>
            <a:r>
              <a:rPr lang="en-GB" sz="1600" b="1" dirty="0">
                <a:solidFill>
                  <a:schemeClr val="bg1"/>
                </a:solidFill>
              </a:rPr>
              <a:t>a</a:t>
            </a:r>
            <a:r>
              <a:rPr lang="en-NL" sz="1600" b="1" dirty="0">
                <a:solidFill>
                  <a:schemeClr val="bg1"/>
                </a:solidFill>
              </a:rPr>
              <a:t>r</a:t>
            </a:r>
            <a:r>
              <a:rPr lang="en-GB" sz="1600" b="1" dirty="0">
                <a:solidFill>
                  <a:schemeClr val="bg1"/>
                </a:solidFill>
              </a:rPr>
              <a:t>d</a:t>
            </a:r>
            <a:r>
              <a:rPr lang="en-NL" sz="1600" b="1" dirty="0">
                <a:solidFill>
                  <a:schemeClr val="bg1"/>
                </a:solidFill>
              </a:rPr>
              <a:t> </a:t>
            </a:r>
            <a:r>
              <a:rPr lang="en-GB" sz="1600" b="1" dirty="0">
                <a:solidFill>
                  <a:schemeClr val="bg1"/>
                </a:solidFill>
              </a:rPr>
              <a:t>s</a:t>
            </a:r>
            <a:r>
              <a:rPr lang="en-NL" sz="1600" b="1" dirty="0">
                <a:solidFill>
                  <a:schemeClr val="bg1"/>
                </a:solidFill>
              </a:rPr>
              <a:t>c</a:t>
            </a:r>
            <a:r>
              <a:rPr lang="en-GB" sz="1600" b="1" dirty="0">
                <a:solidFill>
                  <a:schemeClr val="bg1"/>
                </a:solidFill>
              </a:rPr>
              <a:t>h</a:t>
            </a:r>
            <a:r>
              <a:rPr lang="en-NL" sz="1600" b="1" dirty="0">
                <a:solidFill>
                  <a:schemeClr val="bg1"/>
                </a:solidFill>
              </a:rPr>
              <a:t>e</a:t>
            </a:r>
            <a:r>
              <a:rPr lang="en-GB" sz="1600" b="1" dirty="0">
                <a:solidFill>
                  <a:schemeClr val="bg1"/>
                </a:solidFill>
              </a:rPr>
              <a:t>m</a:t>
            </a:r>
            <a:r>
              <a:rPr lang="en-NL" sz="1600" b="1" dirty="0">
                <a:solidFill>
                  <a:schemeClr val="bg1"/>
                </a:solidFill>
              </a:rPr>
              <a:t>e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33B93F2-223E-4D00-BA1B-F74C9B8FC0E9}"/>
              </a:ext>
            </a:extLst>
          </p:cNvPr>
          <p:cNvSpPr/>
          <p:nvPr/>
        </p:nvSpPr>
        <p:spPr>
          <a:xfrm>
            <a:off x="1495551" y="2460127"/>
            <a:ext cx="1285200" cy="1286332"/>
          </a:xfrm>
          <a:prstGeom prst="ellipse">
            <a:avLst/>
          </a:prstGeom>
          <a:solidFill>
            <a:srgbClr val="5A9BD5"/>
          </a:solidFill>
          <a:ln>
            <a:solidFill>
              <a:srgbClr val="5A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F3D2716-8635-4D82-B396-CBBFC57331FC}"/>
              </a:ext>
            </a:extLst>
          </p:cNvPr>
          <p:cNvPicPr/>
          <p:nvPr/>
        </p:nvPicPr>
        <p:blipFill rotWithShape="1">
          <a:blip r:embed="rId3" cstate="print"/>
          <a:srcRect l="16299" t="30885" r="74412" b="56192"/>
          <a:stretch/>
        </p:blipFill>
        <p:spPr>
          <a:xfrm>
            <a:off x="1746265" y="2486870"/>
            <a:ext cx="783772" cy="72907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0CE823A-35D9-406B-8101-CFC55913F3C4}"/>
              </a:ext>
            </a:extLst>
          </p:cNvPr>
          <p:cNvSpPr txBox="1"/>
          <p:nvPr/>
        </p:nvSpPr>
        <p:spPr>
          <a:xfrm>
            <a:off x="1512082" y="3143975"/>
            <a:ext cx="12450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I</a:t>
            </a:r>
            <a:r>
              <a:rPr lang="en-NL" sz="1600" b="1" dirty="0">
                <a:solidFill>
                  <a:schemeClr val="bg1"/>
                </a:solidFill>
              </a:rPr>
              <a:t>s</a:t>
            </a:r>
            <a:r>
              <a:rPr lang="en-GB" sz="1600" b="1" dirty="0">
                <a:solidFill>
                  <a:schemeClr val="bg1"/>
                </a:solidFill>
              </a:rPr>
              <a:t>s</a:t>
            </a:r>
            <a:r>
              <a:rPr lang="en-NL" sz="1600" b="1" dirty="0" err="1">
                <a:solidFill>
                  <a:schemeClr val="bg1"/>
                </a:solidFill>
              </a:rPr>
              <a:t>uer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9030938-43BC-419D-A706-77962EF9E6C6}"/>
              </a:ext>
            </a:extLst>
          </p:cNvPr>
          <p:cNvSpPr/>
          <p:nvPr/>
        </p:nvSpPr>
        <p:spPr>
          <a:xfrm>
            <a:off x="6424713" y="2460127"/>
            <a:ext cx="1285200" cy="1286332"/>
          </a:xfrm>
          <a:prstGeom prst="ellipse">
            <a:avLst/>
          </a:prstGeom>
          <a:solidFill>
            <a:srgbClr val="5A9BD5"/>
          </a:solidFill>
          <a:ln>
            <a:solidFill>
              <a:srgbClr val="5A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DC0B8B-8C66-4BAA-9C15-56AF61C48484}"/>
              </a:ext>
            </a:extLst>
          </p:cNvPr>
          <p:cNvPicPr/>
          <p:nvPr/>
        </p:nvPicPr>
        <p:blipFill rotWithShape="1">
          <a:blip r:embed="rId3" cstate="print"/>
          <a:srcRect l="16299" t="30885" r="74412" b="56192"/>
          <a:stretch/>
        </p:blipFill>
        <p:spPr>
          <a:xfrm>
            <a:off x="6675427" y="2491464"/>
            <a:ext cx="783772" cy="72907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6E6DCD3-E3DC-4E71-804B-36A539BA4805}"/>
              </a:ext>
            </a:extLst>
          </p:cNvPr>
          <p:cNvSpPr txBox="1"/>
          <p:nvPr/>
        </p:nvSpPr>
        <p:spPr>
          <a:xfrm>
            <a:off x="6468533" y="3147065"/>
            <a:ext cx="12450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A</a:t>
            </a:r>
            <a:r>
              <a:rPr lang="en-NL" sz="1600" b="1" dirty="0">
                <a:solidFill>
                  <a:schemeClr val="bg1"/>
                </a:solidFill>
              </a:rPr>
              <a:t>c</a:t>
            </a:r>
            <a:r>
              <a:rPr lang="en-GB" sz="1600" b="1" dirty="0">
                <a:solidFill>
                  <a:schemeClr val="bg1"/>
                </a:solidFill>
              </a:rPr>
              <a:t>q</a:t>
            </a:r>
            <a:r>
              <a:rPr lang="en-NL" sz="1600" b="1" dirty="0">
                <a:solidFill>
                  <a:schemeClr val="bg1"/>
                </a:solidFill>
              </a:rPr>
              <a:t>u</a:t>
            </a:r>
            <a:r>
              <a:rPr lang="en-GB" sz="1600" b="1" dirty="0" err="1">
                <a:solidFill>
                  <a:schemeClr val="bg1"/>
                </a:solidFill>
              </a:rPr>
              <a:t>i</a:t>
            </a:r>
            <a:r>
              <a:rPr lang="en-NL" sz="1600" b="1" dirty="0" err="1">
                <a:solidFill>
                  <a:schemeClr val="bg1"/>
                </a:solidFill>
              </a:rPr>
              <a:t>rer</a:t>
            </a:r>
            <a:endParaRPr lang="en-NL" sz="1600" b="1" dirty="0">
              <a:solidFill>
                <a:schemeClr val="bg1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F69C498-2852-4EE1-B5C6-C8AED047BDC2}"/>
              </a:ext>
            </a:extLst>
          </p:cNvPr>
          <p:cNvSpPr/>
          <p:nvPr/>
        </p:nvSpPr>
        <p:spPr>
          <a:xfrm>
            <a:off x="1497029" y="5080525"/>
            <a:ext cx="1285200" cy="1286332"/>
          </a:xfrm>
          <a:prstGeom prst="ellipse">
            <a:avLst/>
          </a:prstGeom>
          <a:solidFill>
            <a:srgbClr val="2D7C6F"/>
          </a:solidFill>
          <a:ln>
            <a:solidFill>
              <a:srgbClr val="2D7C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C56E79B-EE54-4A0A-A8E3-8C2C99FAA8A1}"/>
              </a:ext>
            </a:extLst>
          </p:cNvPr>
          <p:cNvSpPr txBox="1"/>
          <p:nvPr/>
        </p:nvSpPr>
        <p:spPr>
          <a:xfrm>
            <a:off x="1501704" y="5832495"/>
            <a:ext cx="12450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C</a:t>
            </a:r>
            <a:r>
              <a:rPr lang="en-NL" sz="1600" b="1" dirty="0" err="1">
                <a:solidFill>
                  <a:schemeClr val="bg1"/>
                </a:solidFill>
              </a:rPr>
              <a:t>ardholder</a:t>
            </a:r>
            <a:endParaRPr lang="en-GB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E6A2CB2-0FD5-4171-824E-8877D1255B06}"/>
              </a:ext>
            </a:extLst>
          </p:cNvPr>
          <p:cNvPicPr/>
          <p:nvPr/>
        </p:nvPicPr>
        <p:blipFill rotWithShape="1">
          <a:blip r:embed="rId3" cstate="print"/>
          <a:srcRect l="16722" t="77689" r="75020" b="8119"/>
          <a:stretch/>
        </p:blipFill>
        <p:spPr>
          <a:xfrm>
            <a:off x="1786246" y="5142040"/>
            <a:ext cx="696686" cy="800645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FCAAB855-D397-497E-BDF8-732A904C8345}"/>
              </a:ext>
            </a:extLst>
          </p:cNvPr>
          <p:cNvSpPr/>
          <p:nvPr/>
        </p:nvSpPr>
        <p:spPr>
          <a:xfrm>
            <a:off x="6424713" y="5080525"/>
            <a:ext cx="1285200" cy="1286332"/>
          </a:xfrm>
          <a:prstGeom prst="ellipse">
            <a:avLst/>
          </a:prstGeom>
          <a:solidFill>
            <a:srgbClr val="2D7C6F"/>
          </a:solidFill>
          <a:ln>
            <a:solidFill>
              <a:srgbClr val="2D7C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4A6BCC5-B599-47D9-95E9-F082107F7EE8}"/>
              </a:ext>
            </a:extLst>
          </p:cNvPr>
          <p:cNvSpPr txBox="1"/>
          <p:nvPr/>
        </p:nvSpPr>
        <p:spPr>
          <a:xfrm>
            <a:off x="6438266" y="5841373"/>
            <a:ext cx="12450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L" sz="1600" b="1" dirty="0">
                <a:solidFill>
                  <a:schemeClr val="bg1"/>
                </a:solidFill>
              </a:rPr>
              <a:t>M</a:t>
            </a:r>
            <a:r>
              <a:rPr lang="en-GB" sz="1600" b="1" dirty="0">
                <a:solidFill>
                  <a:schemeClr val="bg1"/>
                </a:solidFill>
              </a:rPr>
              <a:t>e</a:t>
            </a:r>
            <a:r>
              <a:rPr lang="en-NL" sz="1600" b="1" dirty="0">
                <a:solidFill>
                  <a:schemeClr val="bg1"/>
                </a:solidFill>
              </a:rPr>
              <a:t>r</a:t>
            </a:r>
            <a:r>
              <a:rPr lang="en-GB" sz="1600" b="1" dirty="0">
                <a:solidFill>
                  <a:schemeClr val="bg1"/>
                </a:solidFill>
              </a:rPr>
              <a:t>c</a:t>
            </a:r>
            <a:r>
              <a:rPr lang="en-NL" sz="1600" b="1" dirty="0">
                <a:solidFill>
                  <a:schemeClr val="bg1"/>
                </a:solidFill>
              </a:rPr>
              <a:t>h</a:t>
            </a:r>
            <a:r>
              <a:rPr lang="en-GB" sz="1600" b="1" dirty="0">
                <a:solidFill>
                  <a:schemeClr val="bg1"/>
                </a:solidFill>
              </a:rPr>
              <a:t>a</a:t>
            </a:r>
            <a:r>
              <a:rPr lang="en-NL" sz="1600" b="1" dirty="0">
                <a:solidFill>
                  <a:schemeClr val="bg1"/>
                </a:solidFill>
              </a:rPr>
              <a:t>n</a:t>
            </a:r>
            <a:r>
              <a:rPr lang="en-GB" sz="1600" b="1" dirty="0">
                <a:solidFill>
                  <a:schemeClr val="bg1"/>
                </a:solidFill>
              </a:rPr>
              <a:t>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0D41354-38D1-4149-8931-53F00332E26E}"/>
              </a:ext>
            </a:extLst>
          </p:cNvPr>
          <p:cNvPicPr/>
          <p:nvPr/>
        </p:nvPicPr>
        <p:blipFill rotWithShape="1">
          <a:blip r:embed="rId3" cstate="print"/>
          <a:srcRect l="16722" t="77689" r="75020" b="8119"/>
          <a:stretch/>
        </p:blipFill>
        <p:spPr>
          <a:xfrm>
            <a:off x="6722808" y="5150749"/>
            <a:ext cx="696686" cy="800645"/>
          </a:xfrm>
          <a:prstGeom prst="rect">
            <a:avLst/>
          </a:prstGeom>
        </p:spPr>
      </p:pic>
      <p:sp>
        <p:nvSpPr>
          <p:cNvPr id="20" name="Arrow: Up 19">
            <a:extLst>
              <a:ext uri="{FF2B5EF4-FFF2-40B4-BE49-F238E27FC236}">
                <a16:creationId xmlns:a16="http://schemas.microsoft.com/office/drawing/2014/main" id="{FA1E988C-6DF4-4337-88AE-B8BB6E6077FD}"/>
              </a:ext>
            </a:extLst>
          </p:cNvPr>
          <p:cNvSpPr/>
          <p:nvPr/>
        </p:nvSpPr>
        <p:spPr>
          <a:xfrm>
            <a:off x="1554180" y="3591707"/>
            <a:ext cx="475474" cy="1669315"/>
          </a:xfrm>
          <a:prstGeom prst="upArrow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€</a:t>
            </a:r>
            <a:endParaRPr lang="en-GB" dirty="0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9AA3E623-BD79-4AA9-81BA-07CEA0D99371}"/>
              </a:ext>
            </a:extLst>
          </p:cNvPr>
          <p:cNvSpPr/>
          <p:nvPr/>
        </p:nvSpPr>
        <p:spPr>
          <a:xfrm>
            <a:off x="2700518" y="2570729"/>
            <a:ext cx="3875719" cy="4752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>
                <a:solidFill>
                  <a:schemeClr val="bg1"/>
                </a:solidFill>
              </a:rPr>
              <a:t>€</a:t>
            </a:r>
            <a:endParaRPr lang="en-GB" dirty="0"/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30A877B8-A95C-4A53-95B2-9DA8E87A6ABE}"/>
              </a:ext>
            </a:extLst>
          </p:cNvPr>
          <p:cNvSpPr/>
          <p:nvPr/>
        </p:nvSpPr>
        <p:spPr>
          <a:xfrm>
            <a:off x="7199593" y="3632660"/>
            <a:ext cx="475200" cy="1659436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>
                <a:solidFill>
                  <a:schemeClr val="bg1"/>
                </a:solidFill>
              </a:rPr>
              <a:t>€</a:t>
            </a:r>
            <a:endParaRPr lang="en-GB" dirty="0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5547CF2E-0E57-44B4-AEF7-C1635F9853C7}"/>
              </a:ext>
            </a:extLst>
          </p:cNvPr>
          <p:cNvSpPr/>
          <p:nvPr/>
        </p:nvSpPr>
        <p:spPr>
          <a:xfrm rot="10800000">
            <a:off x="2655057" y="5504655"/>
            <a:ext cx="3823525" cy="4752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5ECA2D9-428F-4F30-ADCE-9B92440196A9}"/>
              </a:ext>
            </a:extLst>
          </p:cNvPr>
          <p:cNvSpPr/>
          <p:nvPr/>
        </p:nvSpPr>
        <p:spPr>
          <a:xfrm>
            <a:off x="4425394" y="5633691"/>
            <a:ext cx="252000" cy="1800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8FAC20E-DB73-4633-A1BE-6F763585ED2B}"/>
              </a:ext>
            </a:extLst>
          </p:cNvPr>
          <p:cNvCxnSpPr>
            <a:cxnSpLocks/>
            <a:stCxn id="8" idx="7"/>
            <a:endCxn id="5" idx="2"/>
          </p:cNvCxnSpPr>
          <p:nvPr/>
        </p:nvCxnSpPr>
        <p:spPr>
          <a:xfrm flipV="1">
            <a:off x="2592538" y="1701215"/>
            <a:ext cx="1360647" cy="94729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A9864FC-1636-4530-9F1F-2B7E1F68AB2E}"/>
              </a:ext>
            </a:extLst>
          </p:cNvPr>
          <p:cNvCxnSpPr>
            <a:stCxn id="11" idx="1"/>
            <a:endCxn id="5" idx="6"/>
          </p:cNvCxnSpPr>
          <p:nvPr/>
        </p:nvCxnSpPr>
        <p:spPr>
          <a:xfrm flipH="1" flipV="1">
            <a:off x="5238385" y="1701215"/>
            <a:ext cx="1374541" cy="94729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98078F7-93B7-470F-A761-9E882E2C5E23}"/>
              </a:ext>
            </a:extLst>
          </p:cNvPr>
          <p:cNvCxnSpPr>
            <a:cxnSpLocks/>
          </p:cNvCxnSpPr>
          <p:nvPr/>
        </p:nvCxnSpPr>
        <p:spPr>
          <a:xfrm>
            <a:off x="2482932" y="3648075"/>
            <a:ext cx="0" cy="157386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D1452FF-B042-4E8D-BE3C-16B626016182}"/>
              </a:ext>
            </a:extLst>
          </p:cNvPr>
          <p:cNvCxnSpPr>
            <a:cxnSpLocks/>
          </p:cNvCxnSpPr>
          <p:nvPr/>
        </p:nvCxnSpPr>
        <p:spPr>
          <a:xfrm flipH="1">
            <a:off x="2716652" y="3407772"/>
            <a:ext cx="3780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5C2212B-B0F9-4BF8-BDBC-F4A1A0A5C77A}"/>
              </a:ext>
            </a:extLst>
          </p:cNvPr>
          <p:cNvCxnSpPr>
            <a:cxnSpLocks/>
          </p:cNvCxnSpPr>
          <p:nvPr/>
        </p:nvCxnSpPr>
        <p:spPr>
          <a:xfrm flipH="1" flipV="1">
            <a:off x="6687834" y="3630320"/>
            <a:ext cx="0" cy="15732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208B0550-1673-4C4D-A41E-95F184C07764}"/>
              </a:ext>
            </a:extLst>
          </p:cNvPr>
          <p:cNvSpPr txBox="1"/>
          <p:nvPr/>
        </p:nvSpPr>
        <p:spPr>
          <a:xfrm>
            <a:off x="3619880" y="3360516"/>
            <a:ext cx="19123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L" sz="1600" dirty="0"/>
              <a:t>I</a:t>
            </a:r>
            <a:r>
              <a:rPr lang="en-GB" sz="1600" dirty="0"/>
              <a:t>n</a:t>
            </a:r>
            <a:r>
              <a:rPr lang="en-NL" sz="1600" dirty="0"/>
              <a:t>t</a:t>
            </a:r>
            <a:r>
              <a:rPr lang="en-GB" sz="1600" dirty="0"/>
              <a:t>e</a:t>
            </a:r>
            <a:r>
              <a:rPr lang="en-NL" sz="1600" dirty="0"/>
              <a:t>r</a:t>
            </a:r>
            <a:r>
              <a:rPr lang="en-GB" sz="1600" dirty="0"/>
              <a:t>c</a:t>
            </a:r>
            <a:r>
              <a:rPr lang="en-NL" sz="1600" dirty="0"/>
              <a:t>h</a:t>
            </a:r>
            <a:r>
              <a:rPr lang="en-GB" sz="1600" dirty="0"/>
              <a:t>a</a:t>
            </a:r>
            <a:r>
              <a:rPr lang="en-NL" sz="1600" dirty="0"/>
              <a:t>n</a:t>
            </a:r>
            <a:r>
              <a:rPr lang="en-GB" sz="1600" dirty="0"/>
              <a:t>g</a:t>
            </a:r>
            <a:r>
              <a:rPr lang="en-NL" sz="1600" dirty="0"/>
              <a:t>e </a:t>
            </a:r>
            <a:r>
              <a:rPr lang="en-GB" sz="1600" dirty="0"/>
              <a:t>f</a:t>
            </a:r>
            <a:r>
              <a:rPr lang="en-NL" sz="1600" dirty="0"/>
              <a:t>e</a:t>
            </a:r>
            <a:r>
              <a:rPr lang="en-GB" sz="1600" dirty="0"/>
              <a:t>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7B7F443-DF60-4069-85CE-70242B4D8CC1}"/>
              </a:ext>
            </a:extLst>
          </p:cNvPr>
          <p:cNvSpPr txBox="1"/>
          <p:nvPr/>
        </p:nvSpPr>
        <p:spPr>
          <a:xfrm>
            <a:off x="5714482" y="3997993"/>
            <a:ext cx="11647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1600" dirty="0"/>
              <a:t>M</a:t>
            </a:r>
            <a:r>
              <a:rPr lang="en-GB" sz="1600" dirty="0"/>
              <a:t>e</a:t>
            </a:r>
            <a:r>
              <a:rPr lang="en-NL" sz="1600" dirty="0"/>
              <a:t>r</a:t>
            </a:r>
            <a:r>
              <a:rPr lang="en-GB" sz="1600" dirty="0"/>
              <a:t>c</a:t>
            </a:r>
            <a:r>
              <a:rPr lang="en-NL" sz="1600" dirty="0"/>
              <a:t>h</a:t>
            </a:r>
            <a:r>
              <a:rPr lang="en-GB" sz="1600" dirty="0"/>
              <a:t>a</a:t>
            </a:r>
            <a:r>
              <a:rPr lang="en-NL" sz="1600" dirty="0"/>
              <a:t>n</a:t>
            </a:r>
            <a:r>
              <a:rPr lang="en-GB" sz="1600" dirty="0"/>
              <a:t>t</a:t>
            </a:r>
            <a:r>
              <a:rPr lang="en-NL" sz="1600" dirty="0"/>
              <a:t> </a:t>
            </a:r>
            <a:r>
              <a:rPr lang="en-GB" sz="1600" dirty="0"/>
              <a:t>S</a:t>
            </a:r>
            <a:r>
              <a:rPr lang="en-NL" sz="1600" dirty="0"/>
              <a:t>e</a:t>
            </a:r>
            <a:r>
              <a:rPr lang="en-GB" sz="1600" dirty="0"/>
              <a:t>r</a:t>
            </a:r>
            <a:r>
              <a:rPr lang="en-NL" sz="1600" dirty="0"/>
              <a:t>v</a:t>
            </a:r>
            <a:r>
              <a:rPr lang="en-GB" sz="1600" dirty="0" err="1"/>
              <a:t>i</a:t>
            </a:r>
            <a:r>
              <a:rPr lang="en-NL" sz="1600" dirty="0"/>
              <a:t>c</a:t>
            </a:r>
            <a:r>
              <a:rPr lang="en-GB" sz="1600" dirty="0"/>
              <a:t>e</a:t>
            </a:r>
            <a:r>
              <a:rPr lang="en-NL" sz="1600" dirty="0"/>
              <a:t> </a:t>
            </a:r>
            <a:r>
              <a:rPr lang="en-GB" sz="1600" dirty="0"/>
              <a:t>C</a:t>
            </a:r>
            <a:r>
              <a:rPr lang="en-NL" sz="1600" dirty="0"/>
              <a:t>h</a:t>
            </a:r>
            <a:r>
              <a:rPr lang="en-GB" sz="1600" dirty="0"/>
              <a:t>a</a:t>
            </a:r>
            <a:r>
              <a:rPr lang="en-NL" sz="1600" dirty="0"/>
              <a:t>r</a:t>
            </a:r>
            <a:r>
              <a:rPr lang="en-GB" sz="1600" dirty="0"/>
              <a:t>g</a:t>
            </a:r>
            <a:r>
              <a:rPr lang="en-NL" sz="1600" dirty="0"/>
              <a:t>e</a:t>
            </a:r>
            <a:endParaRPr lang="en-GB" sz="16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1AF0B1F-AE9C-4FB0-B767-FCB21FCE529D}"/>
              </a:ext>
            </a:extLst>
          </p:cNvPr>
          <p:cNvSpPr txBox="1"/>
          <p:nvPr/>
        </p:nvSpPr>
        <p:spPr>
          <a:xfrm>
            <a:off x="2488598" y="4209414"/>
            <a:ext cx="17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C</a:t>
            </a:r>
            <a:r>
              <a:rPr lang="en-NL" sz="1600" dirty="0"/>
              <a:t>a</a:t>
            </a:r>
            <a:r>
              <a:rPr lang="en-GB" sz="1600" dirty="0"/>
              <a:t>r</a:t>
            </a:r>
            <a:r>
              <a:rPr lang="en-NL" sz="1600" dirty="0"/>
              <a:t>d </a:t>
            </a:r>
            <a:r>
              <a:rPr lang="en-GB" sz="1600" dirty="0"/>
              <a:t>h</a:t>
            </a:r>
            <a:r>
              <a:rPr lang="en-NL" sz="1600" dirty="0"/>
              <a:t>o</a:t>
            </a:r>
            <a:r>
              <a:rPr lang="en-GB" sz="1600" dirty="0"/>
              <a:t>l</a:t>
            </a:r>
            <a:r>
              <a:rPr lang="en-NL" sz="1600" dirty="0"/>
              <a:t>d</a:t>
            </a:r>
            <a:r>
              <a:rPr lang="en-GB" sz="1600" dirty="0"/>
              <a:t>e</a:t>
            </a:r>
            <a:r>
              <a:rPr lang="en-NL" sz="1600" dirty="0"/>
              <a:t>r </a:t>
            </a:r>
            <a:r>
              <a:rPr lang="en-GB" sz="1600" dirty="0"/>
              <a:t>f</a:t>
            </a:r>
            <a:r>
              <a:rPr lang="en-NL" sz="1600" dirty="0"/>
              <a:t>e</a:t>
            </a:r>
            <a:r>
              <a:rPr lang="en-GB" sz="1600" dirty="0"/>
              <a:t>e</a:t>
            </a:r>
            <a:r>
              <a:rPr lang="en-NL" sz="1600" dirty="0"/>
              <a:t> /</a:t>
            </a:r>
          </a:p>
          <a:p>
            <a:r>
              <a:rPr lang="en-NL" sz="1600" dirty="0"/>
              <a:t>Card incentives</a:t>
            </a:r>
            <a:endParaRPr lang="en-GB" sz="16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F03F841-9672-4DA7-B0FF-D048D01EB4E2}"/>
              </a:ext>
            </a:extLst>
          </p:cNvPr>
          <p:cNvSpPr txBox="1"/>
          <p:nvPr/>
        </p:nvSpPr>
        <p:spPr>
          <a:xfrm rot="2062724">
            <a:off x="5086706" y="1872118"/>
            <a:ext cx="19123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L" sz="1600" dirty="0"/>
              <a:t>S</a:t>
            </a:r>
            <a:r>
              <a:rPr lang="en-GB" sz="1600" dirty="0"/>
              <a:t>c</a:t>
            </a:r>
            <a:r>
              <a:rPr lang="en-NL" sz="1600" dirty="0"/>
              <a:t>heme fee</a:t>
            </a:r>
            <a:endParaRPr lang="en-GB" sz="16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38561BE-9B7E-483D-8714-F63925A4C618}"/>
              </a:ext>
            </a:extLst>
          </p:cNvPr>
          <p:cNvSpPr txBox="1"/>
          <p:nvPr/>
        </p:nvSpPr>
        <p:spPr>
          <a:xfrm rot="19493167">
            <a:off x="2220457" y="1864046"/>
            <a:ext cx="19123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L" sz="1600" dirty="0"/>
              <a:t>S</a:t>
            </a:r>
            <a:r>
              <a:rPr lang="en-GB" sz="1600" dirty="0"/>
              <a:t>c</a:t>
            </a:r>
            <a:r>
              <a:rPr lang="en-NL" sz="1600" dirty="0"/>
              <a:t>heme fee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519056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</a:t>
            </a:r>
            <a:r>
              <a:rPr lang="en-NL" dirty="0"/>
              <a:t>n</a:t>
            </a:r>
            <a:r>
              <a:rPr lang="en-GB" dirty="0"/>
              <a:t>t</a:t>
            </a:r>
            <a:r>
              <a:rPr lang="en-NL" dirty="0"/>
              <a:t>e</a:t>
            </a:r>
            <a:r>
              <a:rPr lang="en-GB" dirty="0"/>
              <a:t>r</a:t>
            </a:r>
            <a:r>
              <a:rPr lang="en-NL" dirty="0"/>
              <a:t>c</a:t>
            </a:r>
            <a:r>
              <a:rPr lang="en-GB" dirty="0"/>
              <a:t>h</a:t>
            </a:r>
            <a:r>
              <a:rPr lang="en-NL" dirty="0"/>
              <a:t>a</a:t>
            </a:r>
            <a:r>
              <a:rPr lang="en-GB" dirty="0"/>
              <a:t>n</a:t>
            </a:r>
            <a:r>
              <a:rPr lang="en-NL" dirty="0"/>
              <a:t>g</a:t>
            </a:r>
            <a:r>
              <a:rPr lang="en-GB" dirty="0"/>
              <a:t>e</a:t>
            </a:r>
            <a:r>
              <a:rPr lang="en-NL" dirty="0"/>
              <a:t> </a:t>
            </a:r>
            <a:r>
              <a:rPr lang="en-GB" dirty="0"/>
              <a:t>F</a:t>
            </a:r>
            <a:r>
              <a:rPr lang="en-NL" dirty="0"/>
              <a:t>e</a:t>
            </a:r>
            <a:r>
              <a:rPr lang="en-GB" dirty="0"/>
              <a:t>e</a:t>
            </a:r>
            <a:r>
              <a:rPr lang="en-NL" dirty="0"/>
              <a:t> </a:t>
            </a:r>
            <a:r>
              <a:rPr lang="en-GB" dirty="0"/>
              <a:t>R</a:t>
            </a:r>
            <a:r>
              <a:rPr lang="en-NL" dirty="0"/>
              <a:t>e</a:t>
            </a:r>
            <a:r>
              <a:rPr lang="en-GB" dirty="0"/>
              <a:t>g</a:t>
            </a:r>
            <a:r>
              <a:rPr lang="en-NL" dirty="0"/>
              <a:t>u</a:t>
            </a:r>
            <a:r>
              <a:rPr lang="en-GB" dirty="0"/>
              <a:t>l</a:t>
            </a:r>
            <a:r>
              <a:rPr lang="en-NL" dirty="0"/>
              <a:t>a</a:t>
            </a:r>
            <a:r>
              <a:rPr lang="en-GB" dirty="0"/>
              <a:t>t</a:t>
            </a:r>
            <a:r>
              <a:rPr lang="en-NL" dirty="0" err="1"/>
              <a:t>i</a:t>
            </a:r>
            <a:r>
              <a:rPr lang="en-GB" dirty="0"/>
              <a:t>o</a:t>
            </a:r>
            <a:r>
              <a:rPr lang="en-NL" dirty="0"/>
              <a:t>n (2015)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BC5C-8BDC-4BE2-A546-08231BCE593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L" sz="1800" dirty="0"/>
              <a:t>A</a:t>
            </a:r>
            <a:r>
              <a:rPr lang="en-GB" sz="1800" dirty="0" err="1"/>
              <a:t>i</a:t>
            </a:r>
            <a:r>
              <a:rPr lang="en-NL" sz="1800" dirty="0"/>
              <a:t>m</a:t>
            </a:r>
            <a:r>
              <a:rPr lang="en-GB" sz="1800" dirty="0"/>
              <a:t>s</a:t>
            </a:r>
            <a:r>
              <a:rPr lang="en-NL" sz="1800" dirty="0"/>
              <a:t> </a:t>
            </a:r>
            <a:r>
              <a:rPr lang="en-GB" sz="1800" dirty="0"/>
              <a:t>t</a:t>
            </a:r>
            <a:r>
              <a:rPr lang="en-NL" sz="1800" dirty="0"/>
              <a:t>o fa</a:t>
            </a:r>
            <a:r>
              <a:rPr lang="en-GB" sz="1800" dirty="0"/>
              <a:t>c</a:t>
            </a:r>
            <a:r>
              <a:rPr lang="en-NL" sz="1800" dirty="0" err="1"/>
              <a:t>i</a:t>
            </a:r>
            <a:r>
              <a:rPr lang="en-GB" sz="1800" dirty="0"/>
              <a:t>l</a:t>
            </a:r>
            <a:r>
              <a:rPr lang="en-NL" sz="1800" dirty="0" err="1"/>
              <a:t>i</a:t>
            </a:r>
            <a:r>
              <a:rPr lang="en-GB" sz="1800" dirty="0"/>
              <a:t>t</a:t>
            </a:r>
            <a:r>
              <a:rPr lang="en-NL" sz="1800" dirty="0"/>
              <a:t>a</a:t>
            </a:r>
            <a:r>
              <a:rPr lang="en-GB" sz="1800" dirty="0"/>
              <a:t>t</a:t>
            </a:r>
            <a:r>
              <a:rPr lang="en-NL" sz="1800" dirty="0"/>
              <a:t>e </a:t>
            </a:r>
            <a:r>
              <a:rPr lang="en-GB" sz="1800" dirty="0"/>
              <a:t>s</a:t>
            </a:r>
            <a:r>
              <a:rPr lang="en-NL" sz="1800" dirty="0"/>
              <a:t>e</a:t>
            </a:r>
            <a:r>
              <a:rPr lang="en-GB" sz="1800" dirty="0"/>
              <a:t>c</a:t>
            </a:r>
            <a:r>
              <a:rPr lang="en-NL" sz="1800" dirty="0"/>
              <a:t>u</a:t>
            </a:r>
            <a:r>
              <a:rPr lang="en-GB" sz="1800" dirty="0"/>
              <a:t>r</a:t>
            </a:r>
            <a:r>
              <a:rPr lang="en-NL" sz="1800" dirty="0"/>
              <a:t>e, </a:t>
            </a:r>
            <a:r>
              <a:rPr lang="en-GB" sz="1800" dirty="0"/>
              <a:t>e</a:t>
            </a:r>
            <a:r>
              <a:rPr lang="en-NL" sz="1800" dirty="0"/>
              <a:t>f</a:t>
            </a:r>
            <a:r>
              <a:rPr lang="en-GB" sz="1800" dirty="0"/>
              <a:t>f</a:t>
            </a:r>
            <a:r>
              <a:rPr lang="en-NL" sz="1800" dirty="0" err="1"/>
              <a:t>i</a:t>
            </a:r>
            <a:r>
              <a:rPr lang="en-GB" sz="1800" dirty="0"/>
              <a:t>c</a:t>
            </a:r>
            <a:r>
              <a:rPr lang="en-NL" sz="1800" dirty="0" err="1"/>
              <a:t>i</a:t>
            </a:r>
            <a:r>
              <a:rPr lang="en-GB" sz="1800" dirty="0"/>
              <a:t>e</a:t>
            </a:r>
            <a:r>
              <a:rPr lang="en-NL" sz="1800" dirty="0"/>
              <a:t>n</a:t>
            </a:r>
            <a:r>
              <a:rPr lang="en-GB" sz="1800" dirty="0"/>
              <a:t>t</a:t>
            </a:r>
            <a:r>
              <a:rPr lang="en-NL" sz="1800" dirty="0"/>
              <a:t>, </a:t>
            </a:r>
            <a:r>
              <a:rPr lang="en-GB" sz="1800" dirty="0"/>
              <a:t>c</a:t>
            </a:r>
            <a:r>
              <a:rPr lang="en-NL" sz="1800" dirty="0"/>
              <a:t>o</a:t>
            </a:r>
            <a:r>
              <a:rPr lang="en-GB" sz="1800" dirty="0"/>
              <a:t>m</a:t>
            </a:r>
            <a:r>
              <a:rPr lang="en-NL" sz="1800" dirty="0"/>
              <a:t>p</a:t>
            </a:r>
            <a:r>
              <a:rPr lang="en-GB" sz="1800" dirty="0"/>
              <a:t>e</a:t>
            </a:r>
            <a:r>
              <a:rPr lang="en-NL" sz="1800" dirty="0"/>
              <a:t>t</a:t>
            </a:r>
            <a:r>
              <a:rPr lang="en-GB" sz="1800" dirty="0" err="1"/>
              <a:t>i</a:t>
            </a:r>
            <a:r>
              <a:rPr lang="en-NL" sz="1800" dirty="0"/>
              <a:t>t</a:t>
            </a:r>
            <a:r>
              <a:rPr lang="en-GB" sz="1800" dirty="0" err="1"/>
              <a:t>i</a:t>
            </a:r>
            <a:r>
              <a:rPr lang="en-NL" sz="1800" dirty="0"/>
              <a:t>v</a:t>
            </a:r>
            <a:r>
              <a:rPr lang="en-GB" sz="1800" dirty="0"/>
              <a:t>e</a:t>
            </a:r>
            <a:r>
              <a:rPr lang="en-NL" sz="1800" dirty="0"/>
              <a:t> </a:t>
            </a:r>
            <a:r>
              <a:rPr lang="en-GB" sz="1800" dirty="0"/>
              <a:t>a</a:t>
            </a:r>
            <a:r>
              <a:rPr lang="en-NL" sz="1800" dirty="0"/>
              <a:t>n</a:t>
            </a:r>
            <a:r>
              <a:rPr lang="en-GB" sz="1800" dirty="0"/>
              <a:t>d</a:t>
            </a:r>
            <a:r>
              <a:rPr lang="en-NL" sz="1800" dirty="0"/>
              <a:t> </a:t>
            </a:r>
            <a:r>
              <a:rPr lang="en-GB" sz="1800" dirty="0" err="1"/>
              <a:t>i</a:t>
            </a:r>
            <a:r>
              <a:rPr lang="en-NL" sz="1800" dirty="0"/>
              <a:t>n</a:t>
            </a:r>
            <a:r>
              <a:rPr lang="en-GB" sz="1800" dirty="0"/>
              <a:t>n</a:t>
            </a:r>
            <a:r>
              <a:rPr lang="en-NL" sz="1800" dirty="0"/>
              <a:t>o</a:t>
            </a:r>
            <a:r>
              <a:rPr lang="en-GB" sz="1800" dirty="0"/>
              <a:t>v</a:t>
            </a:r>
            <a:r>
              <a:rPr lang="en-NL" sz="1800" dirty="0"/>
              <a:t>a</a:t>
            </a:r>
            <a:r>
              <a:rPr lang="en-GB" sz="1800" dirty="0"/>
              <a:t>t</a:t>
            </a:r>
            <a:r>
              <a:rPr lang="en-NL" sz="1800" dirty="0" err="1"/>
              <a:t>i</a:t>
            </a:r>
            <a:r>
              <a:rPr lang="en-GB" sz="1800" dirty="0"/>
              <a:t>v</a:t>
            </a:r>
            <a:r>
              <a:rPr lang="en-NL" sz="1800" dirty="0"/>
              <a:t>e </a:t>
            </a:r>
            <a:r>
              <a:rPr lang="en-GB" sz="1800" dirty="0"/>
              <a:t>p</a:t>
            </a:r>
            <a:r>
              <a:rPr lang="en-NL" sz="1800" dirty="0"/>
              <a:t>a</a:t>
            </a:r>
            <a:r>
              <a:rPr lang="en-GB" sz="1800" dirty="0"/>
              <a:t>y</a:t>
            </a:r>
            <a:r>
              <a:rPr lang="en-NL" sz="1800" dirty="0"/>
              <a:t>m</a:t>
            </a:r>
            <a:r>
              <a:rPr lang="en-GB" sz="1800" dirty="0"/>
              <a:t>e</a:t>
            </a:r>
            <a:r>
              <a:rPr lang="en-NL" sz="1800" dirty="0"/>
              <a:t>n</a:t>
            </a:r>
            <a:r>
              <a:rPr lang="en-GB" sz="1800" dirty="0"/>
              <a:t>t</a:t>
            </a:r>
            <a:r>
              <a:rPr lang="en-NL" sz="1800" dirty="0"/>
              <a:t>s</a:t>
            </a:r>
          </a:p>
          <a:p>
            <a:r>
              <a:rPr lang="en-NL" sz="1800" dirty="0"/>
              <a:t>C</a:t>
            </a:r>
            <a:r>
              <a:rPr lang="en-GB" sz="1800" dirty="0"/>
              <a:t>a</a:t>
            </a:r>
            <a:r>
              <a:rPr lang="en-NL" sz="1800" dirty="0"/>
              <a:t>p </a:t>
            </a:r>
            <a:r>
              <a:rPr lang="en-GB" sz="1800" dirty="0"/>
              <a:t>o</a:t>
            </a:r>
            <a:r>
              <a:rPr lang="en-NL" sz="1800" dirty="0"/>
              <a:t>n </a:t>
            </a:r>
            <a:r>
              <a:rPr lang="en-GB" sz="1800" dirty="0"/>
              <a:t>c</a:t>
            </a:r>
            <a:r>
              <a:rPr lang="en-NL" sz="1800" dirty="0" err="1"/>
              <a:t>onsumer</a:t>
            </a:r>
            <a:r>
              <a:rPr lang="en-NL" sz="1800" dirty="0"/>
              <a:t> card </a:t>
            </a:r>
            <a:r>
              <a:rPr lang="en-GB" sz="1800" dirty="0" err="1"/>
              <a:t>i</a:t>
            </a:r>
            <a:r>
              <a:rPr lang="en-NL" sz="1800" dirty="0"/>
              <a:t>n</a:t>
            </a:r>
            <a:r>
              <a:rPr lang="en-GB" sz="1800" dirty="0"/>
              <a:t>t</a:t>
            </a:r>
            <a:r>
              <a:rPr lang="en-NL" sz="1800" dirty="0"/>
              <a:t>e</a:t>
            </a:r>
            <a:r>
              <a:rPr lang="en-GB" sz="1800" dirty="0"/>
              <a:t>r</a:t>
            </a:r>
            <a:r>
              <a:rPr lang="en-NL" sz="1800" dirty="0"/>
              <a:t>c</a:t>
            </a:r>
            <a:r>
              <a:rPr lang="en-GB" sz="1800" dirty="0"/>
              <a:t>h</a:t>
            </a:r>
            <a:r>
              <a:rPr lang="en-NL" sz="1800" dirty="0"/>
              <a:t>a</a:t>
            </a:r>
            <a:r>
              <a:rPr lang="en-GB" sz="1800" dirty="0"/>
              <a:t>n</a:t>
            </a:r>
            <a:r>
              <a:rPr lang="en-NL" sz="1800" dirty="0"/>
              <a:t>g</a:t>
            </a:r>
            <a:r>
              <a:rPr lang="en-GB" sz="1800" dirty="0"/>
              <a:t>e</a:t>
            </a:r>
            <a:r>
              <a:rPr lang="en-NL" sz="1800" dirty="0"/>
              <a:t> fees (0.2% </a:t>
            </a:r>
            <a:r>
              <a:rPr lang="en-GB" sz="1800" dirty="0"/>
              <a:t>d</a:t>
            </a:r>
            <a:r>
              <a:rPr lang="en-NL" sz="1800" dirty="0"/>
              <a:t>e</a:t>
            </a:r>
            <a:r>
              <a:rPr lang="en-GB" sz="1800" dirty="0"/>
              <a:t>b</a:t>
            </a:r>
            <a:r>
              <a:rPr lang="en-NL" sz="1800" dirty="0" err="1"/>
              <a:t>i</a:t>
            </a:r>
            <a:r>
              <a:rPr lang="en-GB" sz="1800" dirty="0"/>
              <a:t>t</a:t>
            </a:r>
            <a:r>
              <a:rPr lang="en-NL" sz="1800" dirty="0"/>
              <a:t> </a:t>
            </a:r>
            <a:r>
              <a:rPr lang="en-GB" sz="1800" dirty="0"/>
              <a:t>c</a:t>
            </a:r>
            <a:r>
              <a:rPr lang="en-NL" sz="1800" dirty="0"/>
              <a:t>a</a:t>
            </a:r>
            <a:r>
              <a:rPr lang="en-GB" sz="1800" dirty="0"/>
              <a:t>r</a:t>
            </a:r>
            <a:r>
              <a:rPr lang="en-NL" sz="1800" dirty="0"/>
              <a:t>d, 0.3% </a:t>
            </a:r>
            <a:r>
              <a:rPr lang="en-GB" sz="1800" dirty="0"/>
              <a:t>c</a:t>
            </a:r>
            <a:r>
              <a:rPr lang="en-NL" sz="1800" dirty="0"/>
              <a:t>r</a:t>
            </a:r>
            <a:r>
              <a:rPr lang="en-GB" sz="1800" dirty="0"/>
              <a:t>e</a:t>
            </a:r>
            <a:r>
              <a:rPr lang="en-NL" sz="1800" dirty="0"/>
              <a:t>d</a:t>
            </a:r>
            <a:r>
              <a:rPr lang="en-GB" sz="1800" dirty="0" err="1"/>
              <a:t>i</a:t>
            </a:r>
            <a:r>
              <a:rPr lang="en-NL" sz="1800" dirty="0"/>
              <a:t>t </a:t>
            </a:r>
            <a:r>
              <a:rPr lang="en-GB" sz="1800" dirty="0"/>
              <a:t>c</a:t>
            </a:r>
            <a:r>
              <a:rPr lang="en-NL" sz="1800" dirty="0"/>
              <a:t>a</a:t>
            </a:r>
            <a:r>
              <a:rPr lang="en-GB" sz="1800" dirty="0"/>
              <a:t>r</a:t>
            </a:r>
            <a:r>
              <a:rPr lang="en-NL" sz="1800" dirty="0"/>
              <a:t>d</a:t>
            </a:r>
            <a:r>
              <a:rPr lang="en-GB" sz="1800" dirty="0"/>
              <a:t>s</a:t>
            </a:r>
            <a:r>
              <a:rPr lang="en-NL" sz="1800" dirty="0"/>
              <a:t>)</a:t>
            </a:r>
          </a:p>
          <a:p>
            <a:pPr lvl="1"/>
            <a:r>
              <a:rPr lang="en-NL" sz="1800" dirty="0"/>
              <a:t>Commercial cards an</a:t>
            </a:r>
            <a:r>
              <a:rPr lang="en-GB" sz="1800" dirty="0"/>
              <a:t>d</a:t>
            </a:r>
            <a:r>
              <a:rPr lang="en-NL" sz="1800" dirty="0"/>
              <a:t> interregional </a:t>
            </a:r>
            <a:r>
              <a:rPr lang="en-GB" sz="1800" dirty="0"/>
              <a:t>c</a:t>
            </a:r>
            <a:r>
              <a:rPr lang="en-NL" sz="1800" dirty="0"/>
              <a:t>a</a:t>
            </a:r>
            <a:r>
              <a:rPr lang="en-GB" sz="1800" dirty="0"/>
              <a:t>r</a:t>
            </a:r>
            <a:r>
              <a:rPr lang="en-NL" sz="1800" dirty="0"/>
              <a:t>d transactions are exempted</a:t>
            </a:r>
          </a:p>
          <a:p>
            <a:r>
              <a:rPr lang="en-NL" sz="1800" dirty="0"/>
              <a:t>N</a:t>
            </a:r>
            <a:r>
              <a:rPr lang="en-GB" sz="1800" dirty="0"/>
              <a:t>o</a:t>
            </a:r>
            <a:r>
              <a:rPr lang="en-NL" sz="1800" dirty="0"/>
              <a:t> </a:t>
            </a:r>
            <a:r>
              <a:rPr lang="en-GB" sz="1800" dirty="0"/>
              <a:t>r</a:t>
            </a:r>
            <a:r>
              <a:rPr lang="en-NL" sz="1800" dirty="0"/>
              <a:t>e</a:t>
            </a:r>
            <a:r>
              <a:rPr lang="en-GB" sz="1800" dirty="0"/>
              <a:t>s</a:t>
            </a:r>
            <a:r>
              <a:rPr lang="en-NL" sz="1800" dirty="0"/>
              <a:t>t</a:t>
            </a:r>
            <a:r>
              <a:rPr lang="en-GB" sz="1800" dirty="0"/>
              <a:t>r</a:t>
            </a:r>
            <a:r>
              <a:rPr lang="en-NL" sz="1800" dirty="0" err="1"/>
              <a:t>i</a:t>
            </a:r>
            <a:r>
              <a:rPr lang="en-GB" sz="1800" dirty="0"/>
              <a:t>c</a:t>
            </a:r>
            <a:r>
              <a:rPr lang="en-NL" sz="1800" dirty="0"/>
              <a:t>t</a:t>
            </a:r>
            <a:r>
              <a:rPr lang="en-GB" sz="1800" dirty="0" err="1"/>
              <a:t>i</a:t>
            </a:r>
            <a:r>
              <a:rPr lang="en-NL" sz="1800" dirty="0"/>
              <a:t>o</a:t>
            </a:r>
            <a:r>
              <a:rPr lang="en-GB" sz="1800" dirty="0"/>
              <a:t>n</a:t>
            </a:r>
            <a:r>
              <a:rPr lang="en-NL" sz="1800" dirty="0"/>
              <a:t>s </a:t>
            </a:r>
            <a:r>
              <a:rPr lang="en-GB" sz="1800" dirty="0"/>
              <a:t>o</a:t>
            </a:r>
            <a:r>
              <a:rPr lang="en-NL" sz="1800" dirty="0"/>
              <a:t>n </a:t>
            </a:r>
            <a:r>
              <a:rPr lang="en-GB" sz="1800" dirty="0"/>
              <a:t>c</a:t>
            </a:r>
            <a:r>
              <a:rPr lang="en-NL" sz="1800" dirty="0"/>
              <a:t>o-</a:t>
            </a:r>
            <a:r>
              <a:rPr lang="en-GB" sz="1800" dirty="0"/>
              <a:t>b</a:t>
            </a:r>
            <a:r>
              <a:rPr lang="en-NL" sz="1800" dirty="0"/>
              <a:t>a</a:t>
            </a:r>
            <a:r>
              <a:rPr lang="en-GB" sz="1800" dirty="0"/>
              <a:t>d</a:t>
            </a:r>
            <a:r>
              <a:rPr lang="en-NL" sz="1800" dirty="0"/>
              <a:t>g</a:t>
            </a:r>
            <a:r>
              <a:rPr lang="en-GB" sz="1800" dirty="0" err="1"/>
              <a:t>i</a:t>
            </a:r>
            <a:r>
              <a:rPr lang="en-NL" sz="1800" dirty="0"/>
              <a:t>n</a:t>
            </a:r>
            <a:r>
              <a:rPr lang="en-GB" sz="1800" dirty="0"/>
              <a:t>g</a:t>
            </a:r>
            <a:endParaRPr lang="en-NL" sz="1800" dirty="0"/>
          </a:p>
          <a:p>
            <a:r>
              <a:rPr lang="en-NL" sz="1800" dirty="0"/>
              <a:t>No requirement to </a:t>
            </a:r>
            <a:r>
              <a:rPr lang="en-NL" sz="1800" dirty="0" err="1"/>
              <a:t>hono</a:t>
            </a:r>
            <a:r>
              <a:rPr lang="en-GB" sz="1800" dirty="0"/>
              <a:t>u</a:t>
            </a:r>
            <a:r>
              <a:rPr lang="en-NL" sz="1800" dirty="0"/>
              <a:t>r all cards </a:t>
            </a:r>
            <a:r>
              <a:rPr lang="en-GB" sz="1800" dirty="0"/>
              <a:t>f</a:t>
            </a:r>
            <a:r>
              <a:rPr lang="en-NL" sz="1800" dirty="0"/>
              <a:t>o</a:t>
            </a:r>
            <a:r>
              <a:rPr lang="en-GB" sz="1800" dirty="0"/>
              <a:t>r</a:t>
            </a:r>
            <a:r>
              <a:rPr lang="en-NL" sz="1800" dirty="0"/>
              <a:t> </a:t>
            </a:r>
            <a:r>
              <a:rPr lang="en-GB" sz="1800" dirty="0"/>
              <a:t>m</a:t>
            </a:r>
            <a:r>
              <a:rPr lang="en-NL" sz="1800" dirty="0"/>
              <a:t>e</a:t>
            </a:r>
            <a:r>
              <a:rPr lang="en-GB" sz="1800" dirty="0"/>
              <a:t>r</a:t>
            </a:r>
            <a:r>
              <a:rPr lang="en-NL" sz="1800" dirty="0"/>
              <a:t>c</a:t>
            </a:r>
            <a:r>
              <a:rPr lang="en-GB" sz="1800" dirty="0"/>
              <a:t>h</a:t>
            </a:r>
            <a:r>
              <a:rPr lang="en-NL" sz="1800" dirty="0"/>
              <a:t>a</a:t>
            </a:r>
            <a:r>
              <a:rPr lang="en-GB" sz="1800" dirty="0"/>
              <a:t>n</a:t>
            </a:r>
            <a:r>
              <a:rPr lang="en-NL" sz="1800" dirty="0"/>
              <a:t>t</a:t>
            </a:r>
            <a:r>
              <a:rPr lang="en-GB" sz="1800" dirty="0"/>
              <a:t>s</a:t>
            </a:r>
            <a:r>
              <a:rPr lang="en-NL" sz="1800" dirty="0"/>
              <a:t>, </a:t>
            </a:r>
            <a:r>
              <a:rPr lang="en-GB" sz="1800" dirty="0"/>
              <a:t>e</a:t>
            </a:r>
            <a:r>
              <a:rPr lang="en-NL" sz="1800" dirty="0"/>
              <a:t>x</a:t>
            </a:r>
            <a:r>
              <a:rPr lang="en-GB" sz="1800" dirty="0"/>
              <a:t>c</a:t>
            </a:r>
            <a:r>
              <a:rPr lang="en-NL" sz="1800" dirty="0"/>
              <a:t>e</a:t>
            </a:r>
            <a:r>
              <a:rPr lang="en-GB" sz="1800" dirty="0"/>
              <a:t>p</a:t>
            </a:r>
            <a:r>
              <a:rPr lang="en-NL" sz="1800" dirty="0"/>
              <a:t>t </a:t>
            </a:r>
            <a:r>
              <a:rPr lang="en-GB" sz="1800" dirty="0"/>
              <a:t>f</a:t>
            </a:r>
            <a:r>
              <a:rPr lang="en-NL" sz="1800" dirty="0"/>
              <a:t>o</a:t>
            </a:r>
            <a:r>
              <a:rPr lang="en-GB" sz="1800" dirty="0"/>
              <a:t>r</a:t>
            </a:r>
            <a:r>
              <a:rPr lang="en-NL" sz="1800" dirty="0"/>
              <a:t> </a:t>
            </a:r>
            <a:r>
              <a:rPr lang="en-GB" sz="1800" dirty="0"/>
              <a:t>I</a:t>
            </a:r>
            <a:r>
              <a:rPr lang="en-NL" sz="1800" dirty="0"/>
              <a:t>F</a:t>
            </a:r>
            <a:r>
              <a:rPr lang="en-GB" sz="1800" dirty="0"/>
              <a:t>R</a:t>
            </a:r>
            <a:r>
              <a:rPr lang="en-NL" sz="1800" dirty="0"/>
              <a:t> </a:t>
            </a:r>
            <a:r>
              <a:rPr lang="en-GB" sz="1800" dirty="0"/>
              <a:t>p</a:t>
            </a:r>
            <a:r>
              <a:rPr lang="en-NL" sz="1800" dirty="0"/>
              <a:t>r</a:t>
            </a:r>
            <a:r>
              <a:rPr lang="en-GB" sz="1800" dirty="0" err="1"/>
              <a:t>i</a:t>
            </a:r>
            <a:r>
              <a:rPr lang="en-NL" sz="1800" dirty="0"/>
              <a:t>c</a:t>
            </a:r>
            <a:r>
              <a:rPr lang="en-GB" sz="1800" dirty="0"/>
              <a:t>e</a:t>
            </a:r>
            <a:r>
              <a:rPr lang="en-NL" sz="1800" dirty="0"/>
              <a:t>-</a:t>
            </a:r>
            <a:r>
              <a:rPr lang="en-GB" sz="1800" dirty="0"/>
              <a:t>r</a:t>
            </a:r>
            <a:r>
              <a:rPr lang="en-NL" sz="1800" dirty="0"/>
              <a:t>e</a:t>
            </a:r>
            <a:r>
              <a:rPr lang="en-GB" sz="1800" dirty="0"/>
              <a:t>g</a:t>
            </a:r>
            <a:r>
              <a:rPr lang="en-NL" sz="1800" dirty="0"/>
              <a:t>u</a:t>
            </a:r>
            <a:r>
              <a:rPr lang="en-GB" sz="1800" dirty="0"/>
              <a:t>l</a:t>
            </a:r>
            <a:r>
              <a:rPr lang="en-NL" sz="1800" dirty="0" err="1"/>
              <a:t>ated</a:t>
            </a:r>
            <a:r>
              <a:rPr lang="en-NL" sz="1800" dirty="0"/>
              <a:t> cards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64691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Debit card interchange fees pre- and post</a:t>
            </a:r>
            <a:r>
              <a:rPr lang="en-NL" dirty="0"/>
              <a:t> </a:t>
            </a:r>
            <a:r>
              <a:rPr lang="en-US" dirty="0"/>
              <a:t>IFR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BC5C-8BDC-4BE2-A546-08231BCE593B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35" name="Chart 34">
            <a:extLst>
              <a:ext uri="{FF2B5EF4-FFF2-40B4-BE49-F238E27FC236}">
                <a16:creationId xmlns:a16="http://schemas.microsoft.com/office/drawing/2014/main" id="{6A349D0B-7B5E-445D-914D-FBA292DA4D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84470421"/>
              </p:ext>
            </p:extLst>
          </p:nvPr>
        </p:nvGraphicFramePr>
        <p:xfrm>
          <a:off x="458687" y="1729842"/>
          <a:ext cx="8226626" cy="3930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3569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BC5C-8BDC-4BE2-A546-08231BCE593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64D620-7B4F-4B40-AFAA-C3929A71654C}"/>
              </a:ext>
            </a:extLst>
          </p:cNvPr>
          <p:cNvSpPr/>
          <p:nvPr/>
        </p:nvSpPr>
        <p:spPr>
          <a:xfrm>
            <a:off x="2019844" y="2870914"/>
            <a:ext cx="1712260" cy="73510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sz="1600" dirty="0"/>
              <a:t>S</a:t>
            </a:r>
            <a:r>
              <a:rPr lang="en-GB" sz="1600" dirty="0"/>
              <a:t>c</a:t>
            </a:r>
            <a:r>
              <a:rPr lang="en-NL" sz="1600" dirty="0"/>
              <a:t>h</a:t>
            </a:r>
            <a:r>
              <a:rPr lang="en-GB" sz="1600" dirty="0"/>
              <a:t>e</a:t>
            </a:r>
            <a:r>
              <a:rPr lang="en-NL" sz="1600" dirty="0"/>
              <a:t>m</a:t>
            </a:r>
            <a:r>
              <a:rPr lang="en-GB" sz="1600" dirty="0"/>
              <a:t>e</a:t>
            </a:r>
            <a:r>
              <a:rPr lang="en-NL" sz="1600" dirty="0"/>
              <a:t> </a:t>
            </a:r>
            <a:r>
              <a:rPr lang="en-GB" sz="1600" dirty="0"/>
              <a:t>f</a:t>
            </a:r>
            <a:r>
              <a:rPr lang="en-NL" sz="1600" dirty="0"/>
              <a:t>e</a:t>
            </a:r>
            <a:r>
              <a:rPr lang="en-GB" sz="1600" dirty="0"/>
              <a:t>e</a:t>
            </a:r>
            <a:r>
              <a:rPr lang="en-NL" sz="1600" dirty="0"/>
              <a:t>s + </a:t>
            </a:r>
            <a:r>
              <a:rPr lang="en-GB" sz="1600" dirty="0"/>
              <a:t>X</a:t>
            </a:r>
            <a:r>
              <a:rPr lang="en-NL" sz="1600" dirty="0"/>
              <a:t>*</a:t>
            </a:r>
            <a:endParaRPr lang="en-GB" sz="16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660561-47EA-4672-9B24-7918F084E975}"/>
              </a:ext>
            </a:extLst>
          </p:cNvPr>
          <p:cNvSpPr/>
          <p:nvPr/>
        </p:nvSpPr>
        <p:spPr>
          <a:xfrm>
            <a:off x="2019844" y="2078963"/>
            <a:ext cx="1712260" cy="735106"/>
          </a:xfrm>
          <a:prstGeom prst="rect">
            <a:avLst/>
          </a:prstGeom>
          <a:solidFill>
            <a:srgbClr val="5A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A</a:t>
            </a:r>
            <a:r>
              <a:rPr lang="en-NL" sz="1600" dirty="0"/>
              <a:t>c</a:t>
            </a:r>
            <a:r>
              <a:rPr lang="en-GB" sz="1600" dirty="0"/>
              <a:t>q</a:t>
            </a:r>
            <a:r>
              <a:rPr lang="en-NL" sz="1600" dirty="0"/>
              <a:t>u</a:t>
            </a:r>
            <a:r>
              <a:rPr lang="en-GB" sz="1600" dirty="0" err="1"/>
              <a:t>i</a:t>
            </a:r>
            <a:r>
              <a:rPr lang="en-NL" sz="1600" dirty="0"/>
              <a:t>r</a:t>
            </a:r>
            <a:r>
              <a:rPr lang="en-GB" sz="1600" dirty="0"/>
              <a:t>e</a:t>
            </a:r>
            <a:r>
              <a:rPr lang="en-NL" sz="1600" dirty="0"/>
              <a:t>r </a:t>
            </a:r>
            <a:r>
              <a:rPr lang="en-GB" sz="1600" dirty="0"/>
              <a:t>f</a:t>
            </a:r>
            <a:r>
              <a:rPr lang="en-NL" sz="1600" dirty="0"/>
              <a:t>e</a:t>
            </a:r>
            <a:r>
              <a:rPr lang="en-GB" sz="1600" dirty="0"/>
              <a:t>e</a:t>
            </a:r>
            <a:r>
              <a:rPr lang="en-NL" sz="1600" dirty="0"/>
              <a:t>s</a:t>
            </a:r>
            <a:endParaRPr lang="en-GB" sz="16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0A6FBE-D370-46D7-9FC0-DF4DAE0C0636}"/>
              </a:ext>
            </a:extLst>
          </p:cNvPr>
          <p:cNvSpPr/>
          <p:nvPr/>
        </p:nvSpPr>
        <p:spPr>
          <a:xfrm>
            <a:off x="2019844" y="3662865"/>
            <a:ext cx="1712260" cy="735106"/>
          </a:xfrm>
          <a:prstGeom prst="rect">
            <a:avLst/>
          </a:prstGeom>
          <a:solidFill>
            <a:srgbClr val="2D7C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I</a:t>
            </a:r>
            <a:r>
              <a:rPr lang="en-NL" sz="1600" dirty="0"/>
              <a:t>n</a:t>
            </a:r>
            <a:r>
              <a:rPr lang="en-GB" sz="1600" dirty="0"/>
              <a:t>t</a:t>
            </a:r>
            <a:r>
              <a:rPr lang="en-NL" sz="1600" dirty="0"/>
              <a:t>e</a:t>
            </a:r>
            <a:r>
              <a:rPr lang="en-GB" sz="1600" dirty="0"/>
              <a:t>r</a:t>
            </a:r>
            <a:r>
              <a:rPr lang="en-NL" sz="1600" dirty="0"/>
              <a:t>c</a:t>
            </a:r>
            <a:r>
              <a:rPr lang="en-GB" sz="1600" dirty="0"/>
              <a:t>h</a:t>
            </a:r>
            <a:r>
              <a:rPr lang="en-NL" sz="1600" dirty="0"/>
              <a:t>a</a:t>
            </a:r>
            <a:r>
              <a:rPr lang="en-GB" sz="1600" dirty="0"/>
              <a:t>n</a:t>
            </a:r>
            <a:r>
              <a:rPr lang="en-NL" sz="1600" dirty="0"/>
              <a:t>g</a:t>
            </a:r>
            <a:r>
              <a:rPr lang="en-GB" sz="1600" dirty="0"/>
              <a:t>e</a:t>
            </a:r>
            <a:r>
              <a:rPr lang="en-NL" sz="1600" dirty="0"/>
              <a:t> </a:t>
            </a:r>
            <a:r>
              <a:rPr lang="en-GB" sz="1600" dirty="0"/>
              <a:t>f</a:t>
            </a:r>
            <a:r>
              <a:rPr lang="en-NL" sz="1600" dirty="0"/>
              <a:t>e</a:t>
            </a:r>
            <a:r>
              <a:rPr lang="en-GB" sz="1600" dirty="0"/>
              <a:t>e</a:t>
            </a:r>
            <a:endParaRPr lang="en-NL" sz="1600" dirty="0"/>
          </a:p>
          <a:p>
            <a:pPr algn="ctr"/>
            <a:r>
              <a:rPr lang="en-NL" sz="1600" dirty="0"/>
              <a:t>(≤0.30%)</a:t>
            </a:r>
            <a:endParaRPr lang="en-GB" sz="1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4A8150-4AFE-49DB-96C0-0CB8D1FE369D}"/>
              </a:ext>
            </a:extLst>
          </p:cNvPr>
          <p:cNvSpPr txBox="1"/>
          <p:nvPr/>
        </p:nvSpPr>
        <p:spPr>
          <a:xfrm>
            <a:off x="1966056" y="1548888"/>
            <a:ext cx="1819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L" sz="1600" dirty="0"/>
              <a:t>Credit card </a:t>
            </a:r>
          </a:p>
          <a:p>
            <a:pPr algn="ctr"/>
            <a:r>
              <a:rPr lang="en-NL" sz="800" dirty="0"/>
              <a:t>(</a:t>
            </a:r>
            <a:r>
              <a:rPr lang="en-GB" sz="800" dirty="0"/>
              <a:t>I</a:t>
            </a:r>
            <a:r>
              <a:rPr lang="en-NL" sz="800" dirty="0"/>
              <a:t>n</a:t>
            </a:r>
            <a:r>
              <a:rPr lang="en-GB" sz="800" dirty="0"/>
              <a:t>t</a:t>
            </a:r>
            <a:r>
              <a:rPr lang="en-NL" sz="800" dirty="0"/>
              <a:t>e</a:t>
            </a:r>
            <a:r>
              <a:rPr lang="en-GB" sz="800" dirty="0"/>
              <a:t>r</a:t>
            </a:r>
            <a:r>
              <a:rPr lang="en-NL" sz="800" dirty="0"/>
              <a:t>n</a:t>
            </a:r>
            <a:r>
              <a:rPr lang="en-GB" sz="800" dirty="0"/>
              <a:t>a</a:t>
            </a:r>
            <a:r>
              <a:rPr lang="en-NL" sz="800" dirty="0"/>
              <a:t>t</a:t>
            </a:r>
            <a:r>
              <a:rPr lang="en-GB" sz="800" dirty="0" err="1"/>
              <a:t>i</a:t>
            </a:r>
            <a:r>
              <a:rPr lang="en-NL" sz="800" dirty="0"/>
              <a:t>o</a:t>
            </a:r>
            <a:r>
              <a:rPr lang="en-GB" sz="800" dirty="0"/>
              <a:t>n</a:t>
            </a:r>
            <a:r>
              <a:rPr lang="en-NL" sz="800" dirty="0"/>
              <a:t>a</a:t>
            </a:r>
            <a:r>
              <a:rPr lang="en-GB" sz="800" dirty="0"/>
              <a:t>l</a:t>
            </a:r>
            <a:r>
              <a:rPr lang="en-NL" sz="800" dirty="0"/>
              <a:t> </a:t>
            </a:r>
            <a:r>
              <a:rPr lang="en-GB" sz="800" dirty="0"/>
              <a:t>f</a:t>
            </a:r>
            <a:r>
              <a:rPr lang="en-NL" sz="800" dirty="0"/>
              <a:t>o</a:t>
            </a:r>
            <a:r>
              <a:rPr lang="en-GB" sz="800" dirty="0"/>
              <a:t>u</a:t>
            </a:r>
            <a:r>
              <a:rPr lang="en-NL" sz="800" dirty="0"/>
              <a:t>r </a:t>
            </a:r>
            <a:r>
              <a:rPr lang="en-GB" sz="800" dirty="0"/>
              <a:t>p</a:t>
            </a:r>
            <a:r>
              <a:rPr lang="en-NL" sz="800" dirty="0"/>
              <a:t>a</a:t>
            </a:r>
            <a:r>
              <a:rPr lang="en-GB" sz="800" dirty="0"/>
              <a:t>r</a:t>
            </a:r>
            <a:r>
              <a:rPr lang="en-NL" sz="800" dirty="0"/>
              <a:t>t</a:t>
            </a:r>
            <a:r>
              <a:rPr lang="en-GB" sz="800" dirty="0"/>
              <a:t>y</a:t>
            </a:r>
            <a:r>
              <a:rPr lang="en-NL" sz="800" dirty="0"/>
              <a:t> </a:t>
            </a:r>
            <a:r>
              <a:rPr lang="en-GB" sz="800" dirty="0"/>
              <a:t>s</a:t>
            </a:r>
            <a:r>
              <a:rPr lang="en-NL" sz="800" dirty="0"/>
              <a:t>c</a:t>
            </a:r>
            <a:r>
              <a:rPr lang="en-GB" sz="800" dirty="0"/>
              <a:t>h</a:t>
            </a:r>
            <a:r>
              <a:rPr lang="en-NL" sz="800" dirty="0"/>
              <a:t>e</a:t>
            </a:r>
            <a:r>
              <a:rPr lang="en-GB" sz="800" dirty="0"/>
              <a:t>m</a:t>
            </a:r>
            <a:r>
              <a:rPr lang="en-NL" sz="800" dirty="0"/>
              <a:t>e)</a:t>
            </a:r>
            <a:endParaRPr lang="en-GB" sz="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6EF017-785A-44F3-AD95-7F3C2627FC7B}"/>
              </a:ext>
            </a:extLst>
          </p:cNvPr>
          <p:cNvSpPr txBox="1"/>
          <p:nvPr/>
        </p:nvSpPr>
        <p:spPr>
          <a:xfrm>
            <a:off x="3803820" y="1548888"/>
            <a:ext cx="1819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D</a:t>
            </a:r>
            <a:r>
              <a:rPr lang="en-NL" sz="1600" dirty="0"/>
              <a:t>e</a:t>
            </a:r>
            <a:r>
              <a:rPr lang="en-GB" sz="1600" dirty="0"/>
              <a:t>b</a:t>
            </a:r>
            <a:r>
              <a:rPr lang="en-NL" sz="1600" dirty="0" err="1"/>
              <a:t>i</a:t>
            </a:r>
            <a:r>
              <a:rPr lang="en-GB" sz="1600" dirty="0"/>
              <a:t>t</a:t>
            </a:r>
            <a:r>
              <a:rPr lang="en-NL" sz="1600" dirty="0"/>
              <a:t> card </a:t>
            </a:r>
          </a:p>
          <a:p>
            <a:pPr algn="ctr"/>
            <a:r>
              <a:rPr lang="en-NL" sz="800" dirty="0"/>
              <a:t>(</a:t>
            </a:r>
            <a:r>
              <a:rPr lang="en-GB" sz="800" dirty="0"/>
              <a:t>I</a:t>
            </a:r>
            <a:r>
              <a:rPr lang="en-NL" sz="800" dirty="0"/>
              <a:t>n</a:t>
            </a:r>
            <a:r>
              <a:rPr lang="en-GB" sz="800" dirty="0"/>
              <a:t>t</a:t>
            </a:r>
            <a:r>
              <a:rPr lang="en-NL" sz="800" dirty="0"/>
              <a:t>e</a:t>
            </a:r>
            <a:r>
              <a:rPr lang="en-GB" sz="800" dirty="0"/>
              <a:t>r</a:t>
            </a:r>
            <a:r>
              <a:rPr lang="en-NL" sz="800" dirty="0"/>
              <a:t>n</a:t>
            </a:r>
            <a:r>
              <a:rPr lang="en-GB" sz="800" dirty="0"/>
              <a:t>a</a:t>
            </a:r>
            <a:r>
              <a:rPr lang="en-NL" sz="800" dirty="0"/>
              <a:t>t</a:t>
            </a:r>
            <a:r>
              <a:rPr lang="en-GB" sz="800" dirty="0" err="1"/>
              <a:t>i</a:t>
            </a:r>
            <a:r>
              <a:rPr lang="en-NL" sz="800" dirty="0"/>
              <a:t>o</a:t>
            </a:r>
            <a:r>
              <a:rPr lang="en-GB" sz="800" dirty="0"/>
              <a:t>n</a:t>
            </a:r>
            <a:r>
              <a:rPr lang="en-NL" sz="800" dirty="0"/>
              <a:t>a</a:t>
            </a:r>
            <a:r>
              <a:rPr lang="en-GB" sz="800" dirty="0"/>
              <a:t>l</a:t>
            </a:r>
            <a:r>
              <a:rPr lang="en-NL" sz="800" dirty="0"/>
              <a:t> </a:t>
            </a:r>
            <a:r>
              <a:rPr lang="en-GB" sz="800" dirty="0"/>
              <a:t>f</a:t>
            </a:r>
            <a:r>
              <a:rPr lang="en-NL" sz="800" dirty="0"/>
              <a:t>o</a:t>
            </a:r>
            <a:r>
              <a:rPr lang="en-GB" sz="800" dirty="0"/>
              <a:t>u</a:t>
            </a:r>
            <a:r>
              <a:rPr lang="en-NL" sz="800" dirty="0"/>
              <a:t>r </a:t>
            </a:r>
            <a:r>
              <a:rPr lang="en-GB" sz="800" dirty="0"/>
              <a:t>p</a:t>
            </a:r>
            <a:r>
              <a:rPr lang="en-NL" sz="800" dirty="0"/>
              <a:t>a</a:t>
            </a:r>
            <a:r>
              <a:rPr lang="en-GB" sz="800" dirty="0"/>
              <a:t>r</a:t>
            </a:r>
            <a:r>
              <a:rPr lang="en-NL" sz="800" dirty="0"/>
              <a:t>t</a:t>
            </a:r>
            <a:r>
              <a:rPr lang="en-GB" sz="800" dirty="0"/>
              <a:t>y</a:t>
            </a:r>
            <a:r>
              <a:rPr lang="en-NL" sz="800" dirty="0"/>
              <a:t> </a:t>
            </a:r>
            <a:r>
              <a:rPr lang="en-GB" sz="800" dirty="0"/>
              <a:t>s</a:t>
            </a:r>
            <a:r>
              <a:rPr lang="en-NL" sz="800" dirty="0"/>
              <a:t>c</a:t>
            </a:r>
            <a:r>
              <a:rPr lang="en-GB" sz="800" dirty="0"/>
              <a:t>h</a:t>
            </a:r>
            <a:r>
              <a:rPr lang="en-NL" sz="800" dirty="0"/>
              <a:t>e</a:t>
            </a:r>
            <a:r>
              <a:rPr lang="en-GB" sz="800" dirty="0"/>
              <a:t>m</a:t>
            </a:r>
            <a:r>
              <a:rPr lang="en-NL" sz="800" dirty="0"/>
              <a:t>e)</a:t>
            </a:r>
            <a:endParaRPr lang="en-GB" sz="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A28E8E-2D87-4B46-B02D-D18F3708BC65}"/>
              </a:ext>
            </a:extLst>
          </p:cNvPr>
          <p:cNvSpPr txBox="1"/>
          <p:nvPr/>
        </p:nvSpPr>
        <p:spPr>
          <a:xfrm>
            <a:off x="5641584" y="1548888"/>
            <a:ext cx="1819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D</a:t>
            </a:r>
            <a:r>
              <a:rPr lang="en-NL" sz="1600" dirty="0"/>
              <a:t>e</a:t>
            </a:r>
            <a:r>
              <a:rPr lang="en-GB" sz="1600" dirty="0"/>
              <a:t>b</a:t>
            </a:r>
            <a:r>
              <a:rPr lang="en-NL" sz="1600" dirty="0" err="1"/>
              <a:t>i</a:t>
            </a:r>
            <a:r>
              <a:rPr lang="en-GB" sz="1600" dirty="0"/>
              <a:t>t</a:t>
            </a:r>
            <a:r>
              <a:rPr lang="en-NL" sz="1600" dirty="0"/>
              <a:t> card</a:t>
            </a:r>
          </a:p>
          <a:p>
            <a:pPr algn="ctr"/>
            <a:r>
              <a:rPr lang="en-NL" sz="800" dirty="0"/>
              <a:t>(National </a:t>
            </a:r>
            <a:r>
              <a:rPr lang="en-GB" sz="800" dirty="0"/>
              <a:t>f</a:t>
            </a:r>
            <a:r>
              <a:rPr lang="en-NL" sz="800" dirty="0"/>
              <a:t>o</a:t>
            </a:r>
            <a:r>
              <a:rPr lang="en-GB" sz="800" dirty="0"/>
              <a:t>u</a:t>
            </a:r>
            <a:r>
              <a:rPr lang="en-NL" sz="800" dirty="0"/>
              <a:t>r </a:t>
            </a:r>
            <a:r>
              <a:rPr lang="en-GB" sz="800" dirty="0"/>
              <a:t>p</a:t>
            </a:r>
            <a:r>
              <a:rPr lang="en-NL" sz="800" dirty="0"/>
              <a:t>a</a:t>
            </a:r>
            <a:r>
              <a:rPr lang="en-GB" sz="800" dirty="0"/>
              <a:t>r</a:t>
            </a:r>
            <a:r>
              <a:rPr lang="en-NL" sz="800" dirty="0"/>
              <a:t>t</a:t>
            </a:r>
            <a:r>
              <a:rPr lang="en-GB" sz="800" dirty="0"/>
              <a:t>y</a:t>
            </a:r>
            <a:r>
              <a:rPr lang="en-NL" sz="800" dirty="0"/>
              <a:t> </a:t>
            </a:r>
            <a:r>
              <a:rPr lang="en-GB" sz="800" dirty="0"/>
              <a:t>s</a:t>
            </a:r>
            <a:r>
              <a:rPr lang="en-NL" sz="800" dirty="0"/>
              <a:t>c</a:t>
            </a:r>
            <a:r>
              <a:rPr lang="en-GB" sz="800" dirty="0"/>
              <a:t>h</a:t>
            </a:r>
            <a:r>
              <a:rPr lang="en-NL" sz="800" dirty="0"/>
              <a:t>e</a:t>
            </a:r>
            <a:r>
              <a:rPr lang="en-GB" sz="800" dirty="0"/>
              <a:t>m</a:t>
            </a:r>
            <a:r>
              <a:rPr lang="en-NL" sz="800" dirty="0"/>
              <a:t>e)</a:t>
            </a:r>
            <a:endParaRPr lang="en-GB" sz="8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F7E3E78-9712-4A5C-A955-29903751DA09}"/>
              </a:ext>
            </a:extLst>
          </p:cNvPr>
          <p:cNvSpPr/>
          <p:nvPr/>
        </p:nvSpPr>
        <p:spPr>
          <a:xfrm>
            <a:off x="3857608" y="3134205"/>
            <a:ext cx="1712260" cy="73510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sz="1600" dirty="0"/>
              <a:t>S</a:t>
            </a:r>
            <a:r>
              <a:rPr lang="en-GB" sz="1600" dirty="0"/>
              <a:t>c</a:t>
            </a:r>
            <a:r>
              <a:rPr lang="en-NL" sz="1600" dirty="0"/>
              <a:t>h</a:t>
            </a:r>
            <a:r>
              <a:rPr lang="en-GB" sz="1600" dirty="0"/>
              <a:t>e</a:t>
            </a:r>
            <a:r>
              <a:rPr lang="en-NL" sz="1600" dirty="0"/>
              <a:t>m</a:t>
            </a:r>
            <a:r>
              <a:rPr lang="en-GB" sz="1600" dirty="0"/>
              <a:t>e</a:t>
            </a:r>
            <a:r>
              <a:rPr lang="en-NL" sz="1600" dirty="0"/>
              <a:t> </a:t>
            </a:r>
            <a:r>
              <a:rPr lang="en-GB" sz="1600" dirty="0"/>
              <a:t>f</a:t>
            </a:r>
            <a:r>
              <a:rPr lang="en-NL" sz="1600" dirty="0"/>
              <a:t>e</a:t>
            </a:r>
            <a:r>
              <a:rPr lang="en-GB" sz="1600" dirty="0"/>
              <a:t>e</a:t>
            </a:r>
            <a:r>
              <a:rPr lang="en-NL" sz="1600" dirty="0"/>
              <a:t>s + </a:t>
            </a:r>
            <a:r>
              <a:rPr lang="en-GB" sz="1600" dirty="0"/>
              <a:t>X</a:t>
            </a:r>
            <a:r>
              <a:rPr lang="en-NL" sz="1600" dirty="0"/>
              <a:t>*</a:t>
            </a:r>
            <a:endParaRPr lang="en-GB" sz="16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9AB7355-74BE-4309-8FB1-5D0FBDDE9E9E}"/>
              </a:ext>
            </a:extLst>
          </p:cNvPr>
          <p:cNvSpPr/>
          <p:nvPr/>
        </p:nvSpPr>
        <p:spPr>
          <a:xfrm>
            <a:off x="3857608" y="2700379"/>
            <a:ext cx="1712260" cy="373167"/>
          </a:xfrm>
          <a:prstGeom prst="rect">
            <a:avLst/>
          </a:prstGeom>
          <a:solidFill>
            <a:srgbClr val="5A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A</a:t>
            </a:r>
            <a:r>
              <a:rPr lang="en-NL" sz="1600" dirty="0"/>
              <a:t>c</a:t>
            </a:r>
            <a:r>
              <a:rPr lang="en-GB" sz="1600" dirty="0"/>
              <a:t>q</a:t>
            </a:r>
            <a:r>
              <a:rPr lang="en-NL" sz="1600" dirty="0"/>
              <a:t>u</a:t>
            </a:r>
            <a:r>
              <a:rPr lang="en-GB" sz="1600" dirty="0" err="1"/>
              <a:t>i</a:t>
            </a:r>
            <a:r>
              <a:rPr lang="en-NL" sz="1600" dirty="0"/>
              <a:t>r</a:t>
            </a:r>
            <a:r>
              <a:rPr lang="en-GB" sz="1600" dirty="0"/>
              <a:t>e</a:t>
            </a:r>
            <a:r>
              <a:rPr lang="en-NL" sz="1600" dirty="0"/>
              <a:t>r </a:t>
            </a:r>
            <a:r>
              <a:rPr lang="en-GB" sz="1600" dirty="0"/>
              <a:t>f</a:t>
            </a:r>
            <a:r>
              <a:rPr lang="en-NL" sz="1600" dirty="0"/>
              <a:t>e</a:t>
            </a:r>
            <a:r>
              <a:rPr lang="en-GB" sz="1600" dirty="0"/>
              <a:t>e</a:t>
            </a:r>
            <a:r>
              <a:rPr lang="en-NL" sz="1600" dirty="0"/>
              <a:t>s</a:t>
            </a:r>
            <a:endParaRPr lang="en-GB" sz="16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D2AA6D3-1DFA-4633-9F78-A72E364CC919}"/>
              </a:ext>
            </a:extLst>
          </p:cNvPr>
          <p:cNvSpPr/>
          <p:nvPr/>
        </p:nvSpPr>
        <p:spPr>
          <a:xfrm>
            <a:off x="3857608" y="3929971"/>
            <a:ext cx="1712260" cy="468000"/>
          </a:xfrm>
          <a:prstGeom prst="rect">
            <a:avLst/>
          </a:prstGeom>
          <a:solidFill>
            <a:srgbClr val="2D7C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I</a:t>
            </a:r>
            <a:r>
              <a:rPr lang="en-NL" sz="1600" dirty="0"/>
              <a:t>n</a:t>
            </a:r>
            <a:r>
              <a:rPr lang="en-GB" sz="1600" dirty="0"/>
              <a:t>t</a:t>
            </a:r>
            <a:r>
              <a:rPr lang="en-NL" sz="1600" dirty="0"/>
              <a:t>e</a:t>
            </a:r>
            <a:r>
              <a:rPr lang="en-GB" sz="1600" dirty="0"/>
              <a:t>r</a:t>
            </a:r>
            <a:r>
              <a:rPr lang="en-NL" sz="1600" dirty="0"/>
              <a:t>c</a:t>
            </a:r>
            <a:r>
              <a:rPr lang="en-GB" sz="1600" dirty="0"/>
              <a:t>h</a:t>
            </a:r>
            <a:r>
              <a:rPr lang="en-NL" sz="1600" dirty="0"/>
              <a:t>a</a:t>
            </a:r>
            <a:r>
              <a:rPr lang="en-GB" sz="1600" dirty="0"/>
              <a:t>n</a:t>
            </a:r>
            <a:r>
              <a:rPr lang="en-NL" sz="1600" dirty="0"/>
              <a:t>g</a:t>
            </a:r>
            <a:r>
              <a:rPr lang="en-GB" sz="1600" dirty="0"/>
              <a:t>e</a:t>
            </a:r>
            <a:r>
              <a:rPr lang="en-NL" sz="1600" dirty="0"/>
              <a:t> </a:t>
            </a:r>
            <a:r>
              <a:rPr lang="en-GB" sz="1600" dirty="0"/>
              <a:t>f</a:t>
            </a:r>
            <a:r>
              <a:rPr lang="en-NL" sz="1600" dirty="0"/>
              <a:t>e</a:t>
            </a:r>
            <a:r>
              <a:rPr lang="en-GB" sz="1600" dirty="0"/>
              <a:t>e</a:t>
            </a:r>
            <a:r>
              <a:rPr lang="en-NL" sz="1600" dirty="0"/>
              <a:t> (≤0.20%)</a:t>
            </a:r>
            <a:endParaRPr lang="en-GB" sz="16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2325A7E-1BA3-494A-BBFD-D9E1BEBA8073}"/>
              </a:ext>
            </a:extLst>
          </p:cNvPr>
          <p:cNvSpPr/>
          <p:nvPr/>
        </p:nvSpPr>
        <p:spPr>
          <a:xfrm>
            <a:off x="5695372" y="3932022"/>
            <a:ext cx="1712260" cy="468000"/>
          </a:xfrm>
          <a:prstGeom prst="rect">
            <a:avLst/>
          </a:prstGeom>
          <a:solidFill>
            <a:srgbClr val="2D7C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I</a:t>
            </a:r>
            <a:r>
              <a:rPr lang="en-NL" sz="1600" dirty="0"/>
              <a:t>n</a:t>
            </a:r>
            <a:r>
              <a:rPr lang="en-GB" sz="1600" dirty="0"/>
              <a:t>t</a:t>
            </a:r>
            <a:r>
              <a:rPr lang="en-NL" sz="1600" dirty="0"/>
              <a:t>e</a:t>
            </a:r>
            <a:r>
              <a:rPr lang="en-GB" sz="1600" dirty="0"/>
              <a:t>r</a:t>
            </a:r>
            <a:r>
              <a:rPr lang="en-NL" sz="1600" dirty="0"/>
              <a:t>c</a:t>
            </a:r>
            <a:r>
              <a:rPr lang="en-GB" sz="1600" dirty="0"/>
              <a:t>h</a:t>
            </a:r>
            <a:r>
              <a:rPr lang="en-NL" sz="1600" dirty="0"/>
              <a:t>a</a:t>
            </a:r>
            <a:r>
              <a:rPr lang="en-GB" sz="1600" dirty="0"/>
              <a:t>n</a:t>
            </a:r>
            <a:r>
              <a:rPr lang="en-NL" sz="1600" dirty="0"/>
              <a:t>g</a:t>
            </a:r>
            <a:r>
              <a:rPr lang="en-GB" sz="1600" dirty="0"/>
              <a:t>e</a:t>
            </a:r>
            <a:r>
              <a:rPr lang="en-NL" sz="1600" dirty="0"/>
              <a:t> </a:t>
            </a:r>
            <a:r>
              <a:rPr lang="en-GB" sz="1600" dirty="0"/>
              <a:t>f</a:t>
            </a:r>
            <a:r>
              <a:rPr lang="en-NL" sz="1600" dirty="0"/>
              <a:t>e</a:t>
            </a:r>
            <a:r>
              <a:rPr lang="en-GB" sz="1600" dirty="0"/>
              <a:t>e</a:t>
            </a:r>
            <a:r>
              <a:rPr lang="en-NL" sz="1600" dirty="0"/>
              <a:t> (≤0.20%)</a:t>
            </a:r>
            <a:endParaRPr lang="en-GB" sz="16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5A53C48-CA1B-4F35-98D4-B5CA7C7BFFD2}"/>
              </a:ext>
            </a:extLst>
          </p:cNvPr>
          <p:cNvSpPr/>
          <p:nvPr/>
        </p:nvSpPr>
        <p:spPr>
          <a:xfrm>
            <a:off x="5695372" y="3485710"/>
            <a:ext cx="1712260" cy="3856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sz="1600" dirty="0"/>
              <a:t>S</a:t>
            </a:r>
            <a:r>
              <a:rPr lang="en-GB" sz="1600" dirty="0"/>
              <a:t>c</a:t>
            </a:r>
            <a:r>
              <a:rPr lang="en-NL" sz="1600" dirty="0"/>
              <a:t>h</a:t>
            </a:r>
            <a:r>
              <a:rPr lang="en-GB" sz="1600" dirty="0"/>
              <a:t>e</a:t>
            </a:r>
            <a:r>
              <a:rPr lang="en-NL" sz="1600" dirty="0"/>
              <a:t>m</a:t>
            </a:r>
            <a:r>
              <a:rPr lang="en-GB" sz="1600" dirty="0"/>
              <a:t>e</a:t>
            </a:r>
            <a:r>
              <a:rPr lang="en-NL" sz="1600" dirty="0"/>
              <a:t> </a:t>
            </a:r>
            <a:r>
              <a:rPr lang="en-GB" sz="1600" dirty="0"/>
              <a:t>f</a:t>
            </a:r>
            <a:r>
              <a:rPr lang="en-NL" sz="1600" dirty="0"/>
              <a:t>e</a:t>
            </a:r>
            <a:r>
              <a:rPr lang="en-GB" sz="1600" dirty="0"/>
              <a:t>e</a:t>
            </a:r>
            <a:r>
              <a:rPr lang="en-NL" sz="1600" dirty="0"/>
              <a:t>s + </a:t>
            </a:r>
            <a:r>
              <a:rPr lang="en-GB" sz="1600" dirty="0"/>
              <a:t>X</a:t>
            </a:r>
            <a:r>
              <a:rPr lang="en-NL" sz="1600" dirty="0"/>
              <a:t>*</a:t>
            </a:r>
            <a:endParaRPr lang="en-GB" sz="16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7C26DAB-EB60-4BA5-89C4-C36A5BBDA872}"/>
              </a:ext>
            </a:extLst>
          </p:cNvPr>
          <p:cNvSpPr/>
          <p:nvPr/>
        </p:nvSpPr>
        <p:spPr>
          <a:xfrm>
            <a:off x="5695372" y="3051883"/>
            <a:ext cx="1712260" cy="373167"/>
          </a:xfrm>
          <a:prstGeom prst="rect">
            <a:avLst/>
          </a:prstGeom>
          <a:solidFill>
            <a:srgbClr val="5A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A</a:t>
            </a:r>
            <a:r>
              <a:rPr lang="en-NL" sz="1600" dirty="0"/>
              <a:t>c</a:t>
            </a:r>
            <a:r>
              <a:rPr lang="en-GB" sz="1600" dirty="0"/>
              <a:t>q</a:t>
            </a:r>
            <a:r>
              <a:rPr lang="en-NL" sz="1600" dirty="0"/>
              <a:t>u</a:t>
            </a:r>
            <a:r>
              <a:rPr lang="en-GB" sz="1600" dirty="0" err="1"/>
              <a:t>i</a:t>
            </a:r>
            <a:r>
              <a:rPr lang="en-NL" sz="1600" dirty="0"/>
              <a:t>r</a:t>
            </a:r>
            <a:r>
              <a:rPr lang="en-GB" sz="1600" dirty="0"/>
              <a:t>e</a:t>
            </a:r>
            <a:r>
              <a:rPr lang="en-NL" sz="1600" dirty="0"/>
              <a:t>r </a:t>
            </a:r>
            <a:r>
              <a:rPr lang="en-GB" sz="1600" dirty="0"/>
              <a:t>f</a:t>
            </a:r>
            <a:r>
              <a:rPr lang="en-NL" sz="1600" dirty="0"/>
              <a:t>e</a:t>
            </a:r>
            <a:r>
              <a:rPr lang="en-GB" sz="1600" dirty="0"/>
              <a:t>e</a:t>
            </a:r>
            <a:r>
              <a:rPr lang="en-NL" sz="1600" dirty="0"/>
              <a:t>s</a:t>
            </a:r>
            <a:endParaRPr lang="en-GB" sz="1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B986BC2-87AC-4D87-AE3F-E6A0C70EC3D9}"/>
              </a:ext>
            </a:extLst>
          </p:cNvPr>
          <p:cNvSpPr txBox="1"/>
          <p:nvPr/>
        </p:nvSpPr>
        <p:spPr>
          <a:xfrm>
            <a:off x="2073631" y="5450657"/>
            <a:ext cx="53877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800" dirty="0"/>
              <a:t>*</a:t>
            </a:r>
            <a:r>
              <a:rPr lang="en-GB" sz="800" dirty="0"/>
              <a:t>E</a:t>
            </a:r>
            <a:r>
              <a:rPr lang="en-NL" sz="800" dirty="0"/>
              <a:t>.</a:t>
            </a:r>
            <a:r>
              <a:rPr lang="en-GB" sz="800" dirty="0"/>
              <a:t>g</a:t>
            </a:r>
            <a:r>
              <a:rPr lang="en-NL" sz="800" dirty="0"/>
              <a:t>. </a:t>
            </a:r>
            <a:r>
              <a:rPr lang="en-GB" sz="800" dirty="0"/>
              <a:t>P</a:t>
            </a:r>
            <a:r>
              <a:rPr lang="en-NL" sz="800" dirty="0"/>
              <a:t>r</a:t>
            </a:r>
            <a:r>
              <a:rPr lang="en-GB" sz="800" dirty="0"/>
              <a:t>o</a:t>
            </a:r>
            <a:r>
              <a:rPr lang="en-NL" sz="800" dirty="0"/>
              <a:t>c</a:t>
            </a:r>
            <a:r>
              <a:rPr lang="en-GB" sz="800" dirty="0"/>
              <a:t>e</a:t>
            </a:r>
            <a:r>
              <a:rPr lang="en-NL" sz="800" dirty="0"/>
              <a:t>s</a:t>
            </a:r>
            <a:r>
              <a:rPr lang="en-GB" sz="800" dirty="0"/>
              <a:t>s</a:t>
            </a:r>
            <a:r>
              <a:rPr lang="en-NL" sz="800" dirty="0" err="1"/>
              <a:t>i</a:t>
            </a:r>
            <a:r>
              <a:rPr lang="en-GB" sz="800" dirty="0"/>
              <a:t>n</a:t>
            </a:r>
            <a:r>
              <a:rPr lang="en-NL" sz="800" dirty="0"/>
              <a:t>g </a:t>
            </a:r>
            <a:r>
              <a:rPr lang="en-GB" sz="800" dirty="0" err="1"/>
              <a:t>i</a:t>
            </a:r>
            <a:r>
              <a:rPr lang="en-NL" sz="800" dirty="0"/>
              <a:t>n</a:t>
            </a:r>
            <a:r>
              <a:rPr lang="en-GB" sz="800" dirty="0"/>
              <a:t>t</a:t>
            </a:r>
            <a:r>
              <a:rPr lang="en-NL" sz="800" dirty="0"/>
              <a:t>e</a:t>
            </a:r>
            <a:r>
              <a:rPr lang="en-GB" sz="800" dirty="0"/>
              <a:t>g</a:t>
            </a:r>
            <a:r>
              <a:rPr lang="en-NL" sz="800" dirty="0"/>
              <a:t>r</a:t>
            </a:r>
            <a:r>
              <a:rPr lang="en-GB" sz="800" dirty="0" err="1"/>
              <a:t>i</a:t>
            </a:r>
            <a:r>
              <a:rPr lang="en-NL" sz="800" dirty="0"/>
              <a:t>t</a:t>
            </a:r>
            <a:r>
              <a:rPr lang="en-GB" sz="800" dirty="0"/>
              <a:t>y</a:t>
            </a:r>
            <a:r>
              <a:rPr lang="en-NL" sz="800" dirty="0"/>
              <a:t> </a:t>
            </a:r>
            <a:r>
              <a:rPr lang="en-GB" sz="800" dirty="0"/>
              <a:t>f</a:t>
            </a:r>
            <a:r>
              <a:rPr lang="en-NL" sz="800" dirty="0"/>
              <a:t>e</a:t>
            </a:r>
            <a:r>
              <a:rPr lang="en-GB" sz="800" dirty="0"/>
              <a:t>e</a:t>
            </a:r>
            <a:r>
              <a:rPr lang="en-NL" sz="800" dirty="0"/>
              <a:t>, acceptance development fee, </a:t>
            </a:r>
            <a:r>
              <a:rPr lang="en-GB" sz="800" dirty="0"/>
              <a:t>dispute</a:t>
            </a:r>
            <a:r>
              <a:rPr lang="en-NL" sz="800" dirty="0"/>
              <a:t> administration fee, card not pre</a:t>
            </a:r>
            <a:r>
              <a:rPr lang="en-GB" sz="800" dirty="0"/>
              <a:t>s</a:t>
            </a:r>
            <a:r>
              <a:rPr lang="en-NL" sz="800" dirty="0"/>
              <a:t>e</a:t>
            </a:r>
            <a:r>
              <a:rPr lang="en-GB" sz="800" dirty="0"/>
              <a:t>n</a:t>
            </a:r>
            <a:r>
              <a:rPr lang="en-NL" sz="800" dirty="0"/>
              <a:t>t </a:t>
            </a:r>
            <a:r>
              <a:rPr lang="en-GB" sz="800" dirty="0"/>
              <a:t>u</a:t>
            </a:r>
            <a:r>
              <a:rPr lang="en-NL" sz="800" dirty="0"/>
              <a:t>n</a:t>
            </a:r>
            <a:r>
              <a:rPr lang="en-GB" sz="800" dirty="0"/>
              <a:t>s</a:t>
            </a:r>
            <a:r>
              <a:rPr lang="en-NL" sz="800" dirty="0"/>
              <a:t>e</a:t>
            </a:r>
            <a:r>
              <a:rPr lang="en-GB" sz="800" dirty="0"/>
              <a:t>c</a:t>
            </a:r>
            <a:r>
              <a:rPr lang="en-NL" sz="800" dirty="0"/>
              <a:t>u</a:t>
            </a:r>
            <a:r>
              <a:rPr lang="en-GB" sz="800" dirty="0"/>
              <a:t>r</a:t>
            </a:r>
            <a:r>
              <a:rPr lang="en-NL" sz="800" dirty="0"/>
              <a:t>e </a:t>
            </a:r>
            <a:r>
              <a:rPr lang="en-GB" sz="800" dirty="0"/>
              <a:t>c</a:t>
            </a:r>
            <a:r>
              <a:rPr lang="en-NL" sz="800" dirty="0"/>
              <a:t>h</a:t>
            </a:r>
            <a:r>
              <a:rPr lang="en-GB" sz="800" dirty="0"/>
              <a:t>a</a:t>
            </a:r>
            <a:r>
              <a:rPr lang="en-NL" sz="800" dirty="0"/>
              <a:t>r</a:t>
            </a:r>
            <a:r>
              <a:rPr lang="en-GB" sz="800" dirty="0"/>
              <a:t>g</a:t>
            </a:r>
            <a:r>
              <a:rPr lang="en-NL" sz="800" dirty="0"/>
              <a:t>e</a:t>
            </a:r>
            <a:r>
              <a:rPr lang="en-GB" sz="800" dirty="0"/>
              <a:t>b</a:t>
            </a:r>
            <a:r>
              <a:rPr lang="en-NL" sz="800" dirty="0"/>
              <a:t>a</a:t>
            </a:r>
            <a:r>
              <a:rPr lang="en-GB" sz="800" dirty="0"/>
              <a:t>c</a:t>
            </a:r>
            <a:r>
              <a:rPr lang="en-NL" sz="800" dirty="0"/>
              <a:t>k </a:t>
            </a:r>
            <a:r>
              <a:rPr lang="en-GB" sz="800" dirty="0"/>
              <a:t>f</a:t>
            </a:r>
            <a:r>
              <a:rPr lang="en-NL" sz="800" dirty="0"/>
              <a:t>e</a:t>
            </a:r>
            <a:r>
              <a:rPr lang="en-GB" sz="800" dirty="0"/>
              <a:t>e</a:t>
            </a:r>
            <a:r>
              <a:rPr lang="en-NL" sz="800" dirty="0"/>
              <a:t>. </a:t>
            </a:r>
            <a:endParaRPr lang="en-GB" sz="800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B451C889-D723-414B-806E-0302ADE411CD}"/>
              </a:ext>
            </a:extLst>
          </p:cNvPr>
          <p:cNvSpPr/>
          <p:nvPr/>
        </p:nvSpPr>
        <p:spPr>
          <a:xfrm rot="5400000">
            <a:off x="6492389" y="3149577"/>
            <a:ext cx="2319006" cy="237513"/>
          </a:xfrm>
          <a:prstGeom prst="triangle">
            <a:avLst/>
          </a:prstGeom>
          <a:solidFill>
            <a:srgbClr val="5A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7F7D311-EF03-425E-ADDE-730E35BC46D9}"/>
              </a:ext>
            </a:extLst>
          </p:cNvPr>
          <p:cNvSpPr txBox="1"/>
          <p:nvPr/>
        </p:nvSpPr>
        <p:spPr>
          <a:xfrm>
            <a:off x="7803404" y="2776801"/>
            <a:ext cx="1131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dirty="0"/>
              <a:t>M</a:t>
            </a:r>
            <a:r>
              <a:rPr lang="en-GB" dirty="0"/>
              <a:t>e</a:t>
            </a:r>
            <a:r>
              <a:rPr lang="en-NL" dirty="0"/>
              <a:t>r</a:t>
            </a:r>
            <a:r>
              <a:rPr lang="en-GB" dirty="0"/>
              <a:t>c</a:t>
            </a:r>
            <a:r>
              <a:rPr lang="en-NL" dirty="0"/>
              <a:t>h</a:t>
            </a:r>
            <a:r>
              <a:rPr lang="en-GB" dirty="0"/>
              <a:t>a</a:t>
            </a:r>
            <a:r>
              <a:rPr lang="en-NL" dirty="0"/>
              <a:t>n</a:t>
            </a:r>
            <a:r>
              <a:rPr lang="en-GB" dirty="0"/>
              <a:t>t</a:t>
            </a:r>
            <a:r>
              <a:rPr lang="en-NL" dirty="0"/>
              <a:t> </a:t>
            </a:r>
            <a:r>
              <a:rPr lang="en-GB" dirty="0"/>
              <a:t>S</a:t>
            </a:r>
            <a:r>
              <a:rPr lang="en-NL" dirty="0"/>
              <a:t>e</a:t>
            </a:r>
            <a:r>
              <a:rPr lang="en-GB" dirty="0"/>
              <a:t>r</a:t>
            </a:r>
            <a:r>
              <a:rPr lang="en-NL" dirty="0"/>
              <a:t>v</a:t>
            </a:r>
            <a:r>
              <a:rPr lang="en-GB" dirty="0" err="1"/>
              <a:t>i</a:t>
            </a:r>
            <a:r>
              <a:rPr lang="en-NL" dirty="0"/>
              <a:t>c</a:t>
            </a:r>
            <a:r>
              <a:rPr lang="en-GB" dirty="0"/>
              <a:t>e</a:t>
            </a:r>
            <a:r>
              <a:rPr lang="en-NL" dirty="0"/>
              <a:t> </a:t>
            </a:r>
            <a:r>
              <a:rPr lang="en-GB" dirty="0"/>
              <a:t>C</a:t>
            </a:r>
            <a:r>
              <a:rPr lang="en-NL" dirty="0"/>
              <a:t>h</a:t>
            </a:r>
            <a:r>
              <a:rPr lang="en-GB" dirty="0"/>
              <a:t>a</a:t>
            </a:r>
            <a:r>
              <a:rPr lang="en-NL" dirty="0"/>
              <a:t>r</a:t>
            </a:r>
            <a:r>
              <a:rPr lang="en-GB" dirty="0"/>
              <a:t>g</a:t>
            </a:r>
            <a:r>
              <a:rPr lang="en-NL" dirty="0"/>
              <a:t>e</a:t>
            </a:r>
            <a:endParaRPr lang="en-GB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1534B8A-62B6-4F29-BD42-780709C924F9}"/>
              </a:ext>
            </a:extLst>
          </p:cNvPr>
          <p:cNvSpPr/>
          <p:nvPr/>
        </p:nvSpPr>
        <p:spPr>
          <a:xfrm>
            <a:off x="2032394" y="4454816"/>
            <a:ext cx="5375238" cy="46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sz="1600" dirty="0"/>
              <a:t>T</a:t>
            </a:r>
            <a:r>
              <a:rPr lang="en-GB" sz="1600" dirty="0"/>
              <a:t>e</a:t>
            </a:r>
            <a:r>
              <a:rPr lang="en-NL" sz="1600" dirty="0"/>
              <a:t>r</a:t>
            </a:r>
            <a:r>
              <a:rPr lang="en-GB" sz="1600" dirty="0"/>
              <a:t>m</a:t>
            </a:r>
            <a:r>
              <a:rPr lang="en-NL" sz="1600" dirty="0" err="1"/>
              <a:t>i</a:t>
            </a:r>
            <a:r>
              <a:rPr lang="en-GB" sz="1600" dirty="0"/>
              <a:t>n</a:t>
            </a:r>
            <a:r>
              <a:rPr lang="en-NL" sz="1600" dirty="0"/>
              <a:t>a</a:t>
            </a:r>
            <a:r>
              <a:rPr lang="en-GB" sz="1600" dirty="0"/>
              <a:t>l</a:t>
            </a:r>
            <a:r>
              <a:rPr lang="en-NL" sz="1600" dirty="0"/>
              <a:t> </a:t>
            </a:r>
            <a:r>
              <a:rPr lang="en-GB" sz="1600" dirty="0"/>
              <a:t>c</a:t>
            </a:r>
            <a:r>
              <a:rPr lang="en-NL" sz="1600" dirty="0"/>
              <a:t>o</a:t>
            </a:r>
            <a:r>
              <a:rPr lang="en-GB" sz="1600" dirty="0"/>
              <a:t>s</a:t>
            </a:r>
            <a:r>
              <a:rPr lang="en-NL" sz="1600" dirty="0"/>
              <a:t>t</a:t>
            </a:r>
            <a:r>
              <a:rPr lang="en-GB" sz="1600" dirty="0"/>
              <a:t>s</a:t>
            </a:r>
            <a:r>
              <a:rPr lang="en-NL" sz="1600" dirty="0"/>
              <a:t> (</a:t>
            </a:r>
            <a:r>
              <a:rPr lang="en-GB" sz="1600" dirty="0"/>
              <a:t>p</a:t>
            </a:r>
            <a:r>
              <a:rPr lang="en-NL" sz="1600" dirty="0"/>
              <a:t>u</a:t>
            </a:r>
            <a:r>
              <a:rPr lang="en-GB" sz="1600" dirty="0"/>
              <a:t>r</a:t>
            </a:r>
            <a:r>
              <a:rPr lang="en-NL" sz="1600" dirty="0"/>
              <a:t>c</a:t>
            </a:r>
            <a:r>
              <a:rPr lang="en-GB" sz="1600" dirty="0"/>
              <a:t>h</a:t>
            </a:r>
            <a:r>
              <a:rPr lang="en-NL" sz="1600" dirty="0"/>
              <a:t>a</a:t>
            </a:r>
            <a:r>
              <a:rPr lang="en-GB" sz="1600" dirty="0"/>
              <a:t>s</a:t>
            </a:r>
            <a:r>
              <a:rPr lang="en-NL" sz="1600" dirty="0"/>
              <a:t>e </a:t>
            </a:r>
            <a:r>
              <a:rPr lang="en-GB" sz="1600" dirty="0"/>
              <a:t>o</a:t>
            </a:r>
            <a:r>
              <a:rPr lang="en-NL" sz="1600" dirty="0"/>
              <a:t>r </a:t>
            </a:r>
            <a:r>
              <a:rPr lang="en-GB" sz="1600" dirty="0"/>
              <a:t>r</a:t>
            </a:r>
            <a:r>
              <a:rPr lang="en-NL" sz="1600" dirty="0"/>
              <a:t>e</a:t>
            </a:r>
            <a:r>
              <a:rPr lang="en-GB" sz="1600" dirty="0"/>
              <a:t>n</a:t>
            </a:r>
            <a:r>
              <a:rPr lang="en-NL" sz="1600" dirty="0"/>
              <a:t>t</a:t>
            </a:r>
            <a:r>
              <a:rPr lang="en-GB" sz="1600" dirty="0"/>
              <a:t>a</a:t>
            </a:r>
            <a:r>
              <a:rPr lang="en-NL" sz="1600" dirty="0"/>
              <a:t>l)</a:t>
            </a:r>
            <a:endParaRPr lang="en-GB" sz="16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4167676-6F3F-480B-A144-EEB845506288}"/>
              </a:ext>
            </a:extLst>
          </p:cNvPr>
          <p:cNvSpPr/>
          <p:nvPr/>
        </p:nvSpPr>
        <p:spPr>
          <a:xfrm>
            <a:off x="2032394" y="4987230"/>
            <a:ext cx="5375238" cy="46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I</a:t>
            </a:r>
            <a:r>
              <a:rPr lang="en-NL" sz="1600" dirty="0"/>
              <a:t>n</a:t>
            </a:r>
            <a:r>
              <a:rPr lang="en-GB" sz="1600" dirty="0"/>
              <a:t>s</a:t>
            </a:r>
            <a:r>
              <a:rPr lang="en-NL" sz="1600" dirty="0"/>
              <a:t>t</a:t>
            </a:r>
            <a:r>
              <a:rPr lang="en-GB" sz="1600" dirty="0"/>
              <a:t>a</a:t>
            </a:r>
            <a:r>
              <a:rPr lang="en-NL" sz="1600" dirty="0"/>
              <a:t>l</a:t>
            </a:r>
            <a:r>
              <a:rPr lang="en-GB" sz="1600" dirty="0"/>
              <a:t>l</a:t>
            </a:r>
            <a:r>
              <a:rPr lang="en-NL" sz="1600" dirty="0"/>
              <a:t>a</a:t>
            </a:r>
            <a:r>
              <a:rPr lang="en-GB" sz="1600" dirty="0"/>
              <a:t>t</a:t>
            </a:r>
            <a:r>
              <a:rPr lang="en-NL" sz="1600" dirty="0" err="1"/>
              <a:t>i</a:t>
            </a:r>
            <a:r>
              <a:rPr lang="en-GB" sz="1600" dirty="0"/>
              <a:t>o</a:t>
            </a:r>
            <a:r>
              <a:rPr lang="en-NL" sz="1600" dirty="0"/>
              <a:t>n </a:t>
            </a:r>
            <a:r>
              <a:rPr lang="en-GB" sz="1600" dirty="0"/>
              <a:t>a</a:t>
            </a:r>
            <a:r>
              <a:rPr lang="en-NL" sz="1600" dirty="0"/>
              <a:t>n</a:t>
            </a:r>
            <a:r>
              <a:rPr lang="en-GB" sz="1600" dirty="0"/>
              <a:t>d</a:t>
            </a:r>
            <a:r>
              <a:rPr lang="en-NL" sz="1600" dirty="0"/>
              <a:t> </a:t>
            </a:r>
            <a:r>
              <a:rPr lang="en-GB" sz="1600" dirty="0"/>
              <a:t>a</a:t>
            </a:r>
            <a:r>
              <a:rPr lang="en-NL" sz="1600" dirty="0"/>
              <a:t>c</a:t>
            </a:r>
            <a:r>
              <a:rPr lang="en-GB" sz="1600" dirty="0"/>
              <a:t>t</a:t>
            </a:r>
            <a:r>
              <a:rPr lang="en-NL" sz="1600" dirty="0" err="1"/>
              <a:t>i</a:t>
            </a:r>
            <a:r>
              <a:rPr lang="en-GB" sz="1600" dirty="0" err="1"/>
              <a:t>va</a:t>
            </a:r>
            <a:r>
              <a:rPr lang="en-NL" sz="1600" dirty="0"/>
              <a:t>t</a:t>
            </a:r>
            <a:r>
              <a:rPr lang="en-GB" sz="1600" dirty="0" err="1"/>
              <a:t>i</a:t>
            </a:r>
            <a:r>
              <a:rPr lang="en-NL" sz="1600" dirty="0"/>
              <a:t>o</a:t>
            </a:r>
            <a:r>
              <a:rPr lang="en-GB" sz="1600" dirty="0"/>
              <a:t>n</a:t>
            </a:r>
            <a:r>
              <a:rPr lang="en-NL" sz="1600" dirty="0"/>
              <a:t> </a:t>
            </a:r>
            <a:r>
              <a:rPr lang="en-GB" sz="1600" dirty="0"/>
              <a:t>c</a:t>
            </a:r>
            <a:r>
              <a:rPr lang="en-NL" sz="1600" dirty="0"/>
              <a:t>o</a:t>
            </a:r>
            <a:r>
              <a:rPr lang="en-GB" sz="1600" dirty="0"/>
              <a:t>s</a:t>
            </a:r>
            <a:r>
              <a:rPr lang="en-NL" sz="1600" dirty="0"/>
              <a:t>t</a:t>
            </a:r>
            <a:r>
              <a:rPr lang="en-GB" sz="1600" dirty="0"/>
              <a:t>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36290DE-29D5-4438-9C1C-6CC7A9DCC72E}"/>
              </a:ext>
            </a:extLst>
          </p:cNvPr>
          <p:cNvSpPr txBox="1"/>
          <p:nvPr/>
        </p:nvSpPr>
        <p:spPr>
          <a:xfrm>
            <a:off x="633255" y="2915300"/>
            <a:ext cx="10910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dirty="0"/>
              <a:t>V</a:t>
            </a:r>
            <a:r>
              <a:rPr lang="en-GB" dirty="0"/>
              <a:t>a</a:t>
            </a:r>
            <a:r>
              <a:rPr lang="en-NL" dirty="0"/>
              <a:t>r</a:t>
            </a:r>
            <a:r>
              <a:rPr lang="en-GB" dirty="0" err="1"/>
              <a:t>i</a:t>
            </a:r>
            <a:r>
              <a:rPr lang="en-NL" dirty="0"/>
              <a:t>a</a:t>
            </a:r>
            <a:r>
              <a:rPr lang="en-GB" dirty="0"/>
              <a:t>b</a:t>
            </a:r>
            <a:r>
              <a:rPr lang="en-NL" dirty="0"/>
              <a:t>l</a:t>
            </a:r>
            <a:r>
              <a:rPr lang="en-GB" dirty="0"/>
              <a:t>e</a:t>
            </a:r>
            <a:r>
              <a:rPr lang="en-NL" dirty="0"/>
              <a:t> </a:t>
            </a:r>
            <a:r>
              <a:rPr lang="en-GB" dirty="0"/>
              <a:t>c</a:t>
            </a:r>
            <a:r>
              <a:rPr lang="en-NL" dirty="0"/>
              <a:t>o</a:t>
            </a:r>
            <a:r>
              <a:rPr lang="en-GB" dirty="0"/>
              <a:t>s</a:t>
            </a:r>
            <a:r>
              <a:rPr lang="en-NL" dirty="0"/>
              <a:t>t</a:t>
            </a:r>
            <a:r>
              <a:rPr lang="en-GB" dirty="0"/>
              <a:t>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0021B14-CC2D-40DA-AF8C-4A22324B8932}"/>
              </a:ext>
            </a:extLst>
          </p:cNvPr>
          <p:cNvSpPr txBox="1"/>
          <p:nvPr/>
        </p:nvSpPr>
        <p:spPr>
          <a:xfrm>
            <a:off x="633255" y="5048193"/>
            <a:ext cx="1491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</a:t>
            </a:r>
            <a:r>
              <a:rPr lang="en-NL" dirty="0"/>
              <a:t>ne-off </a:t>
            </a:r>
            <a:r>
              <a:rPr lang="en-GB" dirty="0"/>
              <a:t>c</a:t>
            </a:r>
            <a:r>
              <a:rPr lang="en-NL" dirty="0"/>
              <a:t>o</a:t>
            </a:r>
            <a:r>
              <a:rPr lang="en-GB" dirty="0"/>
              <a:t>s</a:t>
            </a:r>
            <a:r>
              <a:rPr lang="en-NL" dirty="0"/>
              <a:t>t</a:t>
            </a:r>
            <a:r>
              <a:rPr lang="en-GB" dirty="0"/>
              <a:t>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69A679E-0713-4F42-9793-6405B802E520}"/>
              </a:ext>
            </a:extLst>
          </p:cNvPr>
          <p:cNvSpPr txBox="1"/>
          <p:nvPr/>
        </p:nvSpPr>
        <p:spPr>
          <a:xfrm>
            <a:off x="633255" y="4504150"/>
            <a:ext cx="1338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dirty="0"/>
              <a:t>Fixed costs</a:t>
            </a:r>
            <a:endParaRPr lang="en-GB" dirty="0"/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9DB30C03-A1D1-4733-B455-55E74183B1A2}"/>
              </a:ext>
            </a:extLst>
          </p:cNvPr>
          <p:cNvSpPr/>
          <p:nvPr/>
        </p:nvSpPr>
        <p:spPr>
          <a:xfrm rot="16200000">
            <a:off x="627515" y="3149576"/>
            <a:ext cx="2319006" cy="237513"/>
          </a:xfrm>
          <a:prstGeom prst="triangle">
            <a:avLst/>
          </a:prstGeom>
          <a:solidFill>
            <a:srgbClr val="5A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048178C2-644C-4117-BA6D-0C9FD6D5BC7C}"/>
              </a:ext>
            </a:extLst>
          </p:cNvPr>
          <p:cNvSpPr txBox="1">
            <a:spLocks/>
          </p:cNvSpPr>
          <p:nvPr/>
        </p:nvSpPr>
        <p:spPr>
          <a:xfrm>
            <a:off x="781050" y="481795"/>
            <a:ext cx="8154018" cy="9721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Merchant </a:t>
            </a:r>
            <a:r>
              <a:rPr lang="en-NL" dirty="0"/>
              <a:t>c</a:t>
            </a:r>
            <a:r>
              <a:rPr lang="en-US" dirty="0" err="1"/>
              <a:t>harge</a:t>
            </a:r>
            <a:r>
              <a:rPr lang="en-NL" dirty="0"/>
              <a:t>s </a:t>
            </a:r>
            <a:r>
              <a:rPr lang="en-NL" sz="1800" dirty="0"/>
              <a:t>(</a:t>
            </a:r>
            <a:r>
              <a:rPr lang="en-GB" sz="1800" dirty="0"/>
              <a:t>I</a:t>
            </a:r>
            <a:r>
              <a:rPr lang="en-NL" sz="1800" dirty="0"/>
              <a:t>n</a:t>
            </a:r>
            <a:r>
              <a:rPr lang="en-GB" sz="1800" dirty="0"/>
              <a:t>t</a:t>
            </a:r>
            <a:r>
              <a:rPr lang="en-NL" sz="1800" dirty="0"/>
              <a:t>e</a:t>
            </a:r>
            <a:r>
              <a:rPr lang="en-GB" sz="1800" dirty="0"/>
              <a:t>r</a:t>
            </a:r>
            <a:r>
              <a:rPr lang="en-NL" sz="1800" dirty="0"/>
              <a:t>c</a:t>
            </a:r>
            <a:r>
              <a:rPr lang="en-GB" sz="1800" dirty="0"/>
              <a:t>h</a:t>
            </a:r>
            <a:r>
              <a:rPr lang="en-NL" sz="1800" dirty="0"/>
              <a:t>a</a:t>
            </a:r>
            <a:r>
              <a:rPr lang="en-GB" sz="1800" dirty="0"/>
              <a:t>n</a:t>
            </a:r>
            <a:r>
              <a:rPr lang="en-NL" sz="1800" dirty="0"/>
              <a:t>g</a:t>
            </a:r>
            <a:r>
              <a:rPr lang="en-GB" sz="1800" dirty="0"/>
              <a:t>e</a:t>
            </a:r>
            <a:r>
              <a:rPr lang="en-NL" sz="1800" dirty="0"/>
              <a:t>++, blended, payment package)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818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BC5C-8BDC-4BE2-A546-08231BCE593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048178C2-644C-4117-BA6D-0C9FD6D5BC7C}"/>
              </a:ext>
            </a:extLst>
          </p:cNvPr>
          <p:cNvSpPr txBox="1">
            <a:spLocks/>
          </p:cNvSpPr>
          <p:nvPr/>
        </p:nvSpPr>
        <p:spPr>
          <a:xfrm>
            <a:off x="781050" y="481795"/>
            <a:ext cx="8154018" cy="9721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Revenues of international card schemes</a:t>
            </a:r>
          </a:p>
        </p:txBody>
      </p:sp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0F094CB7-3543-4DB5-AB7A-2586158049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6861033"/>
              </p:ext>
            </p:extLst>
          </p:nvPr>
        </p:nvGraphicFramePr>
        <p:xfrm>
          <a:off x="445289" y="1690187"/>
          <a:ext cx="8253421" cy="4428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2120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 dirty="0"/>
              <a:t>C</a:t>
            </a:r>
            <a:r>
              <a:rPr lang="en-GB" dirty="0"/>
              <a:t>o</a:t>
            </a:r>
            <a:r>
              <a:rPr lang="en-NL" dirty="0"/>
              <a:t>n</a:t>
            </a:r>
            <a:r>
              <a:rPr lang="en-GB" dirty="0"/>
              <a:t>c</a:t>
            </a:r>
            <a:r>
              <a:rPr lang="en-NL" dirty="0"/>
              <a:t>l</a:t>
            </a:r>
            <a:r>
              <a:rPr lang="en-GB" dirty="0"/>
              <a:t>u</a:t>
            </a:r>
            <a:r>
              <a:rPr lang="en-NL" dirty="0"/>
              <a:t>s</a:t>
            </a:r>
            <a:r>
              <a:rPr lang="en-GB" dirty="0" err="1"/>
              <a:t>i</a:t>
            </a:r>
            <a:r>
              <a:rPr lang="en-NL" dirty="0"/>
              <a:t>o</a:t>
            </a:r>
            <a:r>
              <a:rPr lang="en-GB" dirty="0"/>
              <a:t>n</a:t>
            </a:r>
            <a:r>
              <a:rPr lang="en-NL" dirty="0"/>
              <a:t>s &amp; </a:t>
            </a:r>
            <a:r>
              <a:rPr lang="en-GB" dirty="0"/>
              <a:t>p</a:t>
            </a:r>
            <a:r>
              <a:rPr lang="en-NL" dirty="0"/>
              <a:t>o</a:t>
            </a:r>
            <a:r>
              <a:rPr lang="en-GB" dirty="0"/>
              <a:t>l</a:t>
            </a:r>
            <a:r>
              <a:rPr lang="en-NL" dirty="0" err="1"/>
              <a:t>i</a:t>
            </a:r>
            <a:r>
              <a:rPr lang="en-GB" dirty="0"/>
              <a:t>c</a:t>
            </a:r>
            <a:r>
              <a:rPr lang="en-NL" dirty="0"/>
              <a:t>y </a:t>
            </a:r>
            <a:r>
              <a:rPr lang="en-GB" dirty="0"/>
              <a:t>r</a:t>
            </a:r>
            <a:r>
              <a:rPr lang="en-NL" dirty="0"/>
              <a:t>e</a:t>
            </a:r>
            <a:r>
              <a:rPr lang="en-GB" dirty="0"/>
              <a:t>c</a:t>
            </a:r>
            <a:r>
              <a:rPr lang="en-NL" dirty="0"/>
              <a:t>o</a:t>
            </a:r>
            <a:r>
              <a:rPr lang="en-GB" dirty="0"/>
              <a:t>m</a:t>
            </a:r>
            <a:r>
              <a:rPr lang="en-NL" dirty="0"/>
              <a:t>m</a:t>
            </a:r>
            <a:r>
              <a:rPr lang="en-GB" dirty="0"/>
              <a:t>e</a:t>
            </a:r>
            <a:r>
              <a:rPr lang="en-NL" dirty="0"/>
              <a:t>n</a:t>
            </a:r>
            <a:r>
              <a:rPr lang="en-GB" dirty="0"/>
              <a:t>d</a:t>
            </a:r>
            <a:r>
              <a:rPr lang="en-NL" dirty="0"/>
              <a:t>a</a:t>
            </a:r>
            <a:r>
              <a:rPr lang="en-GB" dirty="0"/>
              <a:t>t</a:t>
            </a:r>
            <a:r>
              <a:rPr lang="en-NL" dirty="0" err="1"/>
              <a:t>i</a:t>
            </a:r>
            <a:r>
              <a:rPr lang="en-GB" dirty="0"/>
              <a:t>o</a:t>
            </a:r>
            <a:r>
              <a:rPr lang="en-NL" dirty="0"/>
              <a:t>n</a:t>
            </a:r>
            <a:r>
              <a:rPr lang="en-GB" dirty="0"/>
              <a:t>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BC5C-8BDC-4BE2-A546-08231BCE593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L" sz="1800" dirty="0"/>
              <a:t>I</a:t>
            </a:r>
            <a:r>
              <a:rPr lang="en-GB" sz="1800" dirty="0"/>
              <a:t>n</a:t>
            </a:r>
            <a:r>
              <a:rPr lang="en-NL" sz="1800" dirty="0"/>
              <a:t>t</a:t>
            </a:r>
            <a:r>
              <a:rPr lang="en-GB" sz="1800" dirty="0"/>
              <a:t>e</a:t>
            </a:r>
            <a:r>
              <a:rPr lang="en-NL" sz="1800" dirty="0"/>
              <a:t>r</a:t>
            </a:r>
            <a:r>
              <a:rPr lang="en-GB" sz="1800" dirty="0"/>
              <a:t>c</a:t>
            </a:r>
            <a:r>
              <a:rPr lang="en-NL" sz="1800" dirty="0"/>
              <a:t>h</a:t>
            </a:r>
            <a:r>
              <a:rPr lang="en-GB" sz="1800" dirty="0"/>
              <a:t>a</a:t>
            </a:r>
            <a:r>
              <a:rPr lang="en-NL" sz="1800" dirty="0"/>
              <a:t>n</a:t>
            </a:r>
            <a:r>
              <a:rPr lang="en-GB" sz="1800" dirty="0"/>
              <a:t>g</a:t>
            </a:r>
            <a:r>
              <a:rPr lang="en-NL" sz="1800" dirty="0"/>
              <a:t>e </a:t>
            </a:r>
            <a:r>
              <a:rPr lang="en-GB" sz="1800" dirty="0"/>
              <a:t>f</a:t>
            </a:r>
            <a:r>
              <a:rPr lang="en-NL" sz="1800" dirty="0"/>
              <a:t>e</a:t>
            </a:r>
            <a:r>
              <a:rPr lang="en-GB" sz="1800" dirty="0"/>
              <a:t>e</a:t>
            </a:r>
            <a:r>
              <a:rPr lang="en-NL" sz="1800" dirty="0"/>
              <a:t>s </a:t>
            </a:r>
            <a:r>
              <a:rPr lang="en-GB" sz="1800" dirty="0"/>
              <a:t>r</a:t>
            </a:r>
            <a:r>
              <a:rPr lang="en-NL" sz="1800" dirty="0"/>
              <a:t>e</a:t>
            </a:r>
            <a:r>
              <a:rPr lang="en-GB" sz="1800" dirty="0"/>
              <a:t>d</a:t>
            </a:r>
            <a:r>
              <a:rPr lang="en-NL" sz="1800" dirty="0"/>
              <a:t>u</a:t>
            </a:r>
            <a:r>
              <a:rPr lang="en-GB" sz="1800" dirty="0"/>
              <a:t>c</a:t>
            </a:r>
            <a:r>
              <a:rPr lang="en-NL" sz="1800" dirty="0"/>
              <a:t>e</a:t>
            </a:r>
            <a:r>
              <a:rPr lang="en-GB" sz="1800" dirty="0"/>
              <a:t>d</a:t>
            </a:r>
            <a:r>
              <a:rPr lang="en-NL" sz="1800" dirty="0"/>
              <a:t> </a:t>
            </a:r>
            <a:r>
              <a:rPr lang="en-GB" sz="1800" dirty="0" err="1"/>
              <a:t>i</a:t>
            </a:r>
            <a:r>
              <a:rPr lang="en-NL" sz="1800" dirty="0"/>
              <a:t>n </a:t>
            </a:r>
            <a:r>
              <a:rPr lang="en-GB" sz="1800" dirty="0"/>
              <a:t>n</a:t>
            </a:r>
            <a:r>
              <a:rPr lang="en-NL" sz="1800" dirty="0"/>
              <a:t>e</a:t>
            </a:r>
            <a:r>
              <a:rPr lang="en-GB" sz="1800" dirty="0"/>
              <a:t>a</a:t>
            </a:r>
            <a:r>
              <a:rPr lang="en-NL" sz="1800" dirty="0"/>
              <a:t>r</a:t>
            </a:r>
            <a:r>
              <a:rPr lang="en-GB" sz="1800" dirty="0"/>
              <a:t>l</a:t>
            </a:r>
            <a:r>
              <a:rPr lang="en-NL" sz="1800" dirty="0"/>
              <a:t>y </a:t>
            </a:r>
            <a:r>
              <a:rPr lang="en-GB" sz="1800" dirty="0"/>
              <a:t>a</a:t>
            </a:r>
            <a:r>
              <a:rPr lang="en-NL" sz="1800" dirty="0"/>
              <a:t>l</a:t>
            </a:r>
            <a:r>
              <a:rPr lang="en-GB" sz="1800" dirty="0"/>
              <a:t>l</a:t>
            </a:r>
            <a:r>
              <a:rPr lang="en-NL" sz="1800" dirty="0"/>
              <a:t> </a:t>
            </a:r>
            <a:r>
              <a:rPr lang="en-GB" sz="1800" dirty="0"/>
              <a:t>c</a:t>
            </a:r>
            <a:r>
              <a:rPr lang="en-NL" sz="1800" dirty="0"/>
              <a:t>o</a:t>
            </a:r>
            <a:r>
              <a:rPr lang="en-GB" sz="1800" dirty="0"/>
              <a:t>u</a:t>
            </a:r>
            <a:r>
              <a:rPr lang="en-NL" sz="1800" dirty="0"/>
              <a:t>n</a:t>
            </a:r>
            <a:r>
              <a:rPr lang="en-GB" sz="1800" dirty="0"/>
              <a:t>t</a:t>
            </a:r>
            <a:r>
              <a:rPr lang="en-NL" sz="1800" dirty="0"/>
              <a:t>r</a:t>
            </a:r>
            <a:r>
              <a:rPr lang="en-GB" sz="1800" dirty="0" err="1"/>
              <a:t>i</a:t>
            </a:r>
            <a:r>
              <a:rPr lang="en-NL" sz="1800" dirty="0"/>
              <a:t>e</a:t>
            </a:r>
            <a:r>
              <a:rPr lang="en-GB" sz="1800" dirty="0"/>
              <a:t>s</a:t>
            </a:r>
            <a:endParaRPr lang="en-NL" sz="1800" dirty="0"/>
          </a:p>
          <a:p>
            <a:pPr lvl="1"/>
            <a:r>
              <a:rPr lang="en-NL" sz="1800" dirty="0"/>
              <a:t>Mostly at maximum level (except for </a:t>
            </a:r>
            <a:r>
              <a:rPr lang="en-GB" sz="1800" dirty="0"/>
              <a:t>a</a:t>
            </a:r>
            <a:r>
              <a:rPr lang="en-NL" sz="1800" dirty="0"/>
              <a:t>t </a:t>
            </a:r>
            <a:r>
              <a:rPr lang="en-GB" sz="1800" dirty="0"/>
              <a:t>l</a:t>
            </a:r>
            <a:r>
              <a:rPr lang="en-NL" sz="1800" dirty="0"/>
              <a:t>e</a:t>
            </a:r>
            <a:r>
              <a:rPr lang="en-GB" sz="1800" dirty="0"/>
              <a:t>a</a:t>
            </a:r>
            <a:r>
              <a:rPr lang="en-NL" sz="1800" dirty="0"/>
              <a:t>s</a:t>
            </a:r>
            <a:r>
              <a:rPr lang="en-GB" sz="1800" dirty="0"/>
              <a:t>t</a:t>
            </a:r>
            <a:r>
              <a:rPr lang="en-NL" sz="1800" dirty="0"/>
              <a:t> 7 MS)</a:t>
            </a:r>
          </a:p>
          <a:p>
            <a:r>
              <a:rPr lang="en-NL" sz="1800" dirty="0"/>
              <a:t>M</a:t>
            </a:r>
            <a:r>
              <a:rPr lang="en-GB" sz="1800" dirty="0"/>
              <a:t>e</a:t>
            </a:r>
            <a:r>
              <a:rPr lang="en-NL" sz="1800" dirty="0"/>
              <a:t>r</a:t>
            </a:r>
            <a:r>
              <a:rPr lang="en-GB" sz="1800" dirty="0"/>
              <a:t>c</a:t>
            </a:r>
            <a:r>
              <a:rPr lang="en-NL" sz="1800" dirty="0"/>
              <a:t>h</a:t>
            </a:r>
            <a:r>
              <a:rPr lang="en-GB" sz="1800" dirty="0"/>
              <a:t>a</a:t>
            </a:r>
            <a:r>
              <a:rPr lang="en-NL" sz="1800" dirty="0"/>
              <a:t>n</a:t>
            </a:r>
            <a:r>
              <a:rPr lang="en-GB" sz="1800" dirty="0"/>
              <a:t>t</a:t>
            </a:r>
            <a:r>
              <a:rPr lang="en-NL" sz="1800" dirty="0"/>
              <a:t> </a:t>
            </a:r>
            <a:r>
              <a:rPr lang="en-GB" sz="1800" dirty="0"/>
              <a:t>s</a:t>
            </a:r>
            <a:r>
              <a:rPr lang="en-NL" sz="1800" dirty="0"/>
              <a:t>e</a:t>
            </a:r>
            <a:r>
              <a:rPr lang="en-GB" sz="1800" dirty="0"/>
              <a:t>r</a:t>
            </a:r>
            <a:r>
              <a:rPr lang="en-NL" sz="1800" dirty="0"/>
              <a:t>v</a:t>
            </a:r>
            <a:r>
              <a:rPr lang="en-GB" sz="1800" dirty="0" err="1"/>
              <a:t>i</a:t>
            </a:r>
            <a:r>
              <a:rPr lang="en-NL" sz="1800" dirty="0"/>
              <a:t>c</a:t>
            </a:r>
            <a:r>
              <a:rPr lang="en-GB" sz="1800" dirty="0"/>
              <a:t>e</a:t>
            </a:r>
            <a:r>
              <a:rPr lang="en-NL" sz="1800" dirty="0"/>
              <a:t> </a:t>
            </a:r>
            <a:r>
              <a:rPr lang="en-GB" sz="1800" dirty="0"/>
              <a:t>c</a:t>
            </a:r>
            <a:r>
              <a:rPr lang="en-NL" sz="1800" dirty="0"/>
              <a:t>h</a:t>
            </a:r>
            <a:r>
              <a:rPr lang="en-GB" sz="1800" dirty="0"/>
              <a:t>a</a:t>
            </a:r>
            <a:r>
              <a:rPr lang="en-NL" sz="1800" dirty="0"/>
              <a:t>r</a:t>
            </a:r>
            <a:r>
              <a:rPr lang="en-GB" sz="1800" dirty="0"/>
              <a:t>g</a:t>
            </a:r>
            <a:r>
              <a:rPr lang="en-NL" sz="1800" dirty="0"/>
              <a:t>e</a:t>
            </a:r>
            <a:r>
              <a:rPr lang="en-GB" sz="1800" dirty="0"/>
              <a:t>s</a:t>
            </a:r>
            <a:r>
              <a:rPr lang="en-NL" sz="1800" dirty="0"/>
              <a:t> </a:t>
            </a:r>
            <a:r>
              <a:rPr lang="en-GB" sz="1800" dirty="0"/>
              <a:t>s</a:t>
            </a:r>
            <a:r>
              <a:rPr lang="en-NL" sz="1800" dirty="0"/>
              <a:t>e</a:t>
            </a:r>
            <a:r>
              <a:rPr lang="en-GB" sz="1800" dirty="0"/>
              <a:t>e</a:t>
            </a:r>
            <a:r>
              <a:rPr lang="en-NL" sz="1800" dirty="0"/>
              <a:t>m</a:t>
            </a:r>
            <a:r>
              <a:rPr lang="en-GB" sz="1800" dirty="0"/>
              <a:t>e</a:t>
            </a:r>
            <a:r>
              <a:rPr lang="en-NL" sz="1800" dirty="0"/>
              <a:t>d </a:t>
            </a:r>
            <a:r>
              <a:rPr lang="en-GB" sz="1800" dirty="0"/>
              <a:t>t</a:t>
            </a:r>
            <a:r>
              <a:rPr lang="en-NL" sz="1800" dirty="0"/>
              <a:t>o </a:t>
            </a:r>
            <a:r>
              <a:rPr lang="en-GB" sz="1800" dirty="0"/>
              <a:t>h</a:t>
            </a:r>
            <a:r>
              <a:rPr lang="en-NL" sz="1800" dirty="0"/>
              <a:t>a</a:t>
            </a:r>
            <a:r>
              <a:rPr lang="en-GB" sz="1800" dirty="0"/>
              <a:t>v</a:t>
            </a:r>
            <a:r>
              <a:rPr lang="en-NL" sz="1800" dirty="0"/>
              <a:t>e </a:t>
            </a:r>
            <a:r>
              <a:rPr lang="en-GB" sz="1800" dirty="0"/>
              <a:t>d</a:t>
            </a:r>
            <a:r>
              <a:rPr lang="en-NL" sz="1800" dirty="0"/>
              <a:t>e</a:t>
            </a:r>
            <a:r>
              <a:rPr lang="en-GB" sz="1800" dirty="0"/>
              <a:t>c</a:t>
            </a:r>
            <a:r>
              <a:rPr lang="en-NL" sz="1800" dirty="0"/>
              <a:t>r</a:t>
            </a:r>
            <a:r>
              <a:rPr lang="en-GB" sz="1800" dirty="0"/>
              <a:t>e</a:t>
            </a:r>
            <a:r>
              <a:rPr lang="en-NL" sz="1800" dirty="0"/>
              <a:t>a</a:t>
            </a:r>
            <a:r>
              <a:rPr lang="en-GB" sz="1800" dirty="0"/>
              <a:t>s</a:t>
            </a:r>
            <a:r>
              <a:rPr lang="en-NL" sz="1800" dirty="0"/>
              <a:t>e</a:t>
            </a:r>
            <a:r>
              <a:rPr lang="en-GB" sz="1800" dirty="0"/>
              <a:t>d</a:t>
            </a:r>
            <a:r>
              <a:rPr lang="en-NL" sz="1800" dirty="0"/>
              <a:t> </a:t>
            </a:r>
            <a:r>
              <a:rPr lang="en-GB" sz="1800" dirty="0"/>
              <a:t>w</a:t>
            </a:r>
            <a:r>
              <a:rPr lang="en-NL" sz="1800" dirty="0" err="1"/>
              <a:t>i</a:t>
            </a:r>
            <a:r>
              <a:rPr lang="en-GB" sz="1800" dirty="0"/>
              <a:t>t</a:t>
            </a:r>
            <a:r>
              <a:rPr lang="en-NL" sz="1800" dirty="0"/>
              <a:t>h </a:t>
            </a:r>
            <a:r>
              <a:rPr lang="en-GB" sz="1800" dirty="0"/>
              <a:t>l</a:t>
            </a:r>
            <a:r>
              <a:rPr lang="en-NL" sz="1800" dirty="0"/>
              <a:t>a</a:t>
            </a:r>
            <a:r>
              <a:rPr lang="en-GB" sz="1800" dirty="0"/>
              <a:t>r</a:t>
            </a:r>
            <a:r>
              <a:rPr lang="en-NL" sz="1800" dirty="0"/>
              <a:t>g</a:t>
            </a:r>
            <a:r>
              <a:rPr lang="en-GB" sz="1800" dirty="0"/>
              <a:t>e</a:t>
            </a:r>
            <a:r>
              <a:rPr lang="en-NL" sz="1800" dirty="0"/>
              <a:t>l</a:t>
            </a:r>
            <a:r>
              <a:rPr lang="en-GB" sz="1800" dirty="0"/>
              <a:t>y</a:t>
            </a:r>
            <a:r>
              <a:rPr lang="en-NL" sz="1800" dirty="0"/>
              <a:t> </a:t>
            </a:r>
            <a:r>
              <a:rPr lang="en-GB" sz="1800" dirty="0"/>
              <a:t>t</a:t>
            </a:r>
            <a:r>
              <a:rPr lang="en-NL" sz="1800" dirty="0"/>
              <a:t>h</a:t>
            </a:r>
            <a:r>
              <a:rPr lang="en-GB" sz="1800" dirty="0"/>
              <a:t>e</a:t>
            </a:r>
            <a:r>
              <a:rPr lang="en-NL" sz="1800" dirty="0"/>
              <a:t> </a:t>
            </a:r>
            <a:r>
              <a:rPr lang="en-GB" sz="1800" dirty="0"/>
              <a:t>s</a:t>
            </a:r>
            <a:r>
              <a:rPr lang="en-NL" sz="1800" dirty="0"/>
              <a:t>a</a:t>
            </a:r>
            <a:r>
              <a:rPr lang="en-GB" sz="1800" dirty="0"/>
              <a:t>m</a:t>
            </a:r>
            <a:r>
              <a:rPr lang="en-NL" sz="1800" dirty="0"/>
              <a:t>e </a:t>
            </a:r>
            <a:r>
              <a:rPr lang="en-GB" sz="1800" dirty="0"/>
              <a:t>a</a:t>
            </a:r>
            <a:r>
              <a:rPr lang="en-NL" sz="1800" dirty="0"/>
              <a:t>m</a:t>
            </a:r>
            <a:r>
              <a:rPr lang="en-GB" sz="1800" dirty="0"/>
              <a:t>o</a:t>
            </a:r>
            <a:r>
              <a:rPr lang="en-NL" sz="1800" dirty="0"/>
              <a:t>u</a:t>
            </a:r>
            <a:r>
              <a:rPr lang="en-GB" sz="1800" dirty="0"/>
              <a:t>n</a:t>
            </a:r>
            <a:r>
              <a:rPr lang="en-NL" sz="1800" dirty="0"/>
              <a:t>t (</a:t>
            </a:r>
            <a:r>
              <a:rPr lang="en-GB" sz="1800" dirty="0"/>
              <a:t>e</a:t>
            </a:r>
            <a:r>
              <a:rPr lang="en-NL" sz="1800" dirty="0"/>
              <a:t>.</a:t>
            </a:r>
            <a:r>
              <a:rPr lang="en-GB" sz="1800" dirty="0"/>
              <a:t>g</a:t>
            </a:r>
            <a:r>
              <a:rPr lang="en-NL" sz="1800" dirty="0"/>
              <a:t>. </a:t>
            </a:r>
            <a:r>
              <a:rPr lang="en-GB" sz="1800" dirty="0"/>
              <a:t>B</a:t>
            </a:r>
            <a:r>
              <a:rPr lang="en-NL" sz="1800" dirty="0"/>
              <a:t>E, </a:t>
            </a:r>
            <a:r>
              <a:rPr lang="en-GB" sz="1800" dirty="0"/>
              <a:t>I</a:t>
            </a:r>
            <a:r>
              <a:rPr lang="en-NL" sz="1800" dirty="0"/>
              <a:t>T)</a:t>
            </a:r>
          </a:p>
          <a:p>
            <a:pPr lvl="1"/>
            <a:r>
              <a:rPr lang="en-NL" sz="1800" dirty="0"/>
              <a:t>Comparison difficult due to different fees structures and complexity in fees</a:t>
            </a:r>
          </a:p>
          <a:p>
            <a:r>
              <a:rPr lang="en-NL" sz="1800" dirty="0"/>
              <a:t>P</a:t>
            </a:r>
            <a:r>
              <a:rPr lang="en-GB" sz="1800" dirty="0"/>
              <a:t>o</a:t>
            </a:r>
            <a:r>
              <a:rPr lang="en-NL" sz="1800" dirty="0"/>
              <a:t>t</a:t>
            </a:r>
            <a:r>
              <a:rPr lang="en-GB" sz="1800" dirty="0"/>
              <a:t>e</a:t>
            </a:r>
            <a:r>
              <a:rPr lang="en-NL" sz="1800" dirty="0"/>
              <a:t>n</a:t>
            </a:r>
            <a:r>
              <a:rPr lang="en-GB" sz="1800" dirty="0"/>
              <a:t>t</a:t>
            </a:r>
            <a:r>
              <a:rPr lang="en-NL" sz="1800" dirty="0" err="1"/>
              <a:t>i</a:t>
            </a:r>
            <a:r>
              <a:rPr lang="en-GB" sz="1800" dirty="0"/>
              <a:t>a</a:t>
            </a:r>
            <a:r>
              <a:rPr lang="en-NL" sz="1800" dirty="0"/>
              <a:t>l </a:t>
            </a:r>
            <a:r>
              <a:rPr lang="en-GB" sz="1800" dirty="0"/>
              <a:t>p</a:t>
            </a:r>
            <a:r>
              <a:rPr lang="en-NL" sz="1800" dirty="0"/>
              <a:t>a</a:t>
            </a:r>
            <a:r>
              <a:rPr lang="en-GB" sz="1800" dirty="0"/>
              <a:t>r</a:t>
            </a:r>
            <a:r>
              <a:rPr lang="en-NL" sz="1800" dirty="0"/>
              <a:t>t</a:t>
            </a:r>
            <a:r>
              <a:rPr lang="en-GB" sz="1800" dirty="0" err="1"/>
              <a:t>i</a:t>
            </a:r>
            <a:r>
              <a:rPr lang="en-NL" sz="1800" dirty="0"/>
              <a:t>a</a:t>
            </a:r>
            <a:r>
              <a:rPr lang="en-GB" sz="1800" dirty="0"/>
              <a:t>l</a:t>
            </a:r>
            <a:r>
              <a:rPr lang="en-NL" sz="1800" dirty="0"/>
              <a:t>l</a:t>
            </a:r>
            <a:r>
              <a:rPr lang="en-GB" sz="1800" dirty="0"/>
              <a:t>y</a:t>
            </a:r>
            <a:r>
              <a:rPr lang="en-NL" sz="1800" dirty="0"/>
              <a:t> </a:t>
            </a:r>
            <a:r>
              <a:rPr lang="en-GB" sz="1800" dirty="0"/>
              <a:t>o</a:t>
            </a:r>
            <a:r>
              <a:rPr lang="en-NL" sz="1800" dirty="0"/>
              <a:t>f</a:t>
            </a:r>
            <a:r>
              <a:rPr lang="en-GB" sz="1800" dirty="0"/>
              <a:t>f</a:t>
            </a:r>
            <a:r>
              <a:rPr lang="en-NL" sz="1800" dirty="0"/>
              <a:t>s</a:t>
            </a:r>
            <a:r>
              <a:rPr lang="en-GB" sz="1800" dirty="0"/>
              <a:t>e</a:t>
            </a:r>
            <a:r>
              <a:rPr lang="en-NL" sz="1800" dirty="0"/>
              <a:t>t </a:t>
            </a:r>
            <a:r>
              <a:rPr lang="en-GB" sz="1800" dirty="0"/>
              <a:t>b</a:t>
            </a:r>
            <a:r>
              <a:rPr lang="en-NL" sz="1800" dirty="0"/>
              <a:t>y </a:t>
            </a:r>
            <a:r>
              <a:rPr lang="en-GB" sz="1800" dirty="0"/>
              <a:t>h</a:t>
            </a:r>
            <a:r>
              <a:rPr lang="en-NL" sz="1800" dirty="0" err="1"/>
              <a:t>i</a:t>
            </a:r>
            <a:r>
              <a:rPr lang="en-GB" sz="1800" dirty="0"/>
              <a:t>g</a:t>
            </a:r>
            <a:r>
              <a:rPr lang="en-NL" sz="1800" dirty="0"/>
              <a:t>h</a:t>
            </a:r>
            <a:r>
              <a:rPr lang="en-GB" sz="1800" dirty="0"/>
              <a:t>e</a:t>
            </a:r>
            <a:r>
              <a:rPr lang="en-NL" sz="1800" dirty="0"/>
              <a:t>r </a:t>
            </a:r>
            <a:r>
              <a:rPr lang="en-GB" sz="1800" dirty="0"/>
              <a:t>s</a:t>
            </a:r>
            <a:r>
              <a:rPr lang="en-NL" sz="1800" dirty="0"/>
              <a:t>c</a:t>
            </a:r>
            <a:r>
              <a:rPr lang="en-GB" sz="1800" dirty="0"/>
              <a:t>h</a:t>
            </a:r>
            <a:r>
              <a:rPr lang="en-NL" sz="1800" dirty="0"/>
              <a:t>e</a:t>
            </a:r>
            <a:r>
              <a:rPr lang="en-GB" sz="1800" dirty="0"/>
              <a:t>m</a:t>
            </a:r>
            <a:r>
              <a:rPr lang="en-NL" sz="1800" dirty="0"/>
              <a:t>e </a:t>
            </a:r>
            <a:r>
              <a:rPr lang="en-GB" sz="1800" dirty="0"/>
              <a:t>f</a:t>
            </a:r>
            <a:r>
              <a:rPr lang="en-NL" sz="1800" dirty="0"/>
              <a:t>e</a:t>
            </a:r>
            <a:r>
              <a:rPr lang="en-GB" sz="1800" dirty="0"/>
              <a:t>e</a:t>
            </a:r>
            <a:r>
              <a:rPr lang="en-NL" sz="1800" dirty="0"/>
              <a:t>s</a:t>
            </a:r>
          </a:p>
          <a:p>
            <a:r>
              <a:rPr lang="en-NL" sz="1800" dirty="0"/>
              <a:t>Cardholder fees increased</a:t>
            </a:r>
          </a:p>
          <a:p>
            <a:endParaRPr lang="en-NL" sz="1800" dirty="0"/>
          </a:p>
          <a:p>
            <a:r>
              <a:rPr lang="en-NL" sz="1800" dirty="0"/>
              <a:t>Contin</a:t>
            </a:r>
            <a:r>
              <a:rPr lang="en-GB" sz="1800" dirty="0"/>
              <a:t>u</a:t>
            </a:r>
            <a:r>
              <a:rPr lang="en-NL" sz="1800" dirty="0"/>
              <a:t>e </a:t>
            </a:r>
            <a:r>
              <a:rPr lang="en-GB" sz="1800" dirty="0"/>
              <a:t>a</a:t>
            </a:r>
            <a:r>
              <a:rPr lang="en-NL" sz="1800" dirty="0"/>
              <a:t>s</a:t>
            </a:r>
            <a:r>
              <a:rPr lang="en-GB" sz="1800" dirty="0"/>
              <a:t>s</a:t>
            </a:r>
            <a:r>
              <a:rPr lang="en-NL" sz="1800" dirty="0"/>
              <a:t>e</a:t>
            </a:r>
            <a:r>
              <a:rPr lang="en-GB" sz="1800" dirty="0"/>
              <a:t>s</a:t>
            </a:r>
            <a:r>
              <a:rPr lang="en-NL" sz="1800" dirty="0"/>
              <a:t>s</a:t>
            </a:r>
            <a:r>
              <a:rPr lang="en-GB" sz="1800" dirty="0" err="1"/>
              <a:t>i</a:t>
            </a:r>
            <a:r>
              <a:rPr lang="en-NL" sz="1800" dirty="0"/>
              <a:t>n</a:t>
            </a:r>
            <a:r>
              <a:rPr lang="en-GB" sz="1800" dirty="0"/>
              <a:t>g</a:t>
            </a:r>
            <a:r>
              <a:rPr lang="en-NL" sz="1800" dirty="0"/>
              <a:t> </a:t>
            </a:r>
            <a:r>
              <a:rPr lang="en-GB" sz="1800" dirty="0"/>
              <a:t>t</a:t>
            </a:r>
            <a:r>
              <a:rPr lang="en-NL" sz="1800" dirty="0"/>
              <a:t>h</a:t>
            </a:r>
            <a:r>
              <a:rPr lang="en-GB" sz="1800" dirty="0"/>
              <a:t>e</a:t>
            </a:r>
            <a:r>
              <a:rPr lang="en-NL" sz="1800" dirty="0"/>
              <a:t> </a:t>
            </a:r>
            <a:r>
              <a:rPr lang="en-GB" sz="1800" dirty="0" err="1"/>
              <a:t>i</a:t>
            </a:r>
            <a:r>
              <a:rPr lang="en-NL" sz="1800" dirty="0"/>
              <a:t>m</a:t>
            </a:r>
            <a:r>
              <a:rPr lang="en-GB" sz="1800" dirty="0"/>
              <a:t>p</a:t>
            </a:r>
            <a:r>
              <a:rPr lang="en-NL" sz="1800" dirty="0"/>
              <a:t>a</a:t>
            </a:r>
            <a:r>
              <a:rPr lang="en-GB" sz="1800" dirty="0"/>
              <a:t>c</a:t>
            </a:r>
            <a:r>
              <a:rPr lang="en-NL" sz="1800" dirty="0"/>
              <a:t>t </a:t>
            </a:r>
            <a:r>
              <a:rPr lang="en-GB" sz="1800" dirty="0"/>
              <a:t>o</a:t>
            </a:r>
            <a:r>
              <a:rPr lang="en-NL" sz="1800" dirty="0"/>
              <a:t>f </a:t>
            </a:r>
            <a:r>
              <a:rPr lang="en-GB" sz="1800" dirty="0"/>
              <a:t>t</a:t>
            </a:r>
            <a:r>
              <a:rPr lang="en-NL" sz="1800" dirty="0"/>
              <a:t>h</a:t>
            </a:r>
            <a:r>
              <a:rPr lang="en-GB" sz="1800" dirty="0"/>
              <a:t>e</a:t>
            </a:r>
            <a:r>
              <a:rPr lang="en-NL" sz="1800" dirty="0"/>
              <a:t> </a:t>
            </a:r>
            <a:r>
              <a:rPr lang="en-GB" sz="1800" dirty="0"/>
              <a:t>I</a:t>
            </a:r>
            <a:r>
              <a:rPr lang="en-NL" sz="1800" dirty="0"/>
              <a:t>F</a:t>
            </a:r>
            <a:r>
              <a:rPr lang="en-GB" sz="1800" dirty="0"/>
              <a:t>R</a:t>
            </a:r>
            <a:endParaRPr lang="en-NL" sz="1800" dirty="0"/>
          </a:p>
          <a:p>
            <a:r>
              <a:rPr lang="en-NL" sz="1800" dirty="0"/>
              <a:t>More </a:t>
            </a:r>
            <a:r>
              <a:rPr lang="en-GB" sz="1800" dirty="0"/>
              <a:t>transparency</a:t>
            </a:r>
            <a:r>
              <a:rPr lang="en-NL" sz="1800" dirty="0"/>
              <a:t> (</a:t>
            </a:r>
            <a:r>
              <a:rPr lang="en-GB" sz="1800" dirty="0" err="1"/>
              <a:t>i</a:t>
            </a:r>
            <a:r>
              <a:rPr lang="en-NL" sz="1800" dirty="0"/>
              <a:t>n</a:t>
            </a:r>
            <a:r>
              <a:rPr lang="en-GB" sz="1800" dirty="0"/>
              <a:t>t</a:t>
            </a:r>
            <a:r>
              <a:rPr lang="en-NL" sz="1800" dirty="0"/>
              <a:t>e</a:t>
            </a:r>
            <a:r>
              <a:rPr lang="en-GB" sz="1800" dirty="0"/>
              <a:t>r</a:t>
            </a:r>
            <a:r>
              <a:rPr lang="en-NL" sz="1800" dirty="0"/>
              <a:t>c</a:t>
            </a:r>
            <a:r>
              <a:rPr lang="en-GB" sz="1800" dirty="0"/>
              <a:t>h</a:t>
            </a:r>
            <a:r>
              <a:rPr lang="en-NL" sz="1800" dirty="0"/>
              <a:t>a</a:t>
            </a:r>
            <a:r>
              <a:rPr lang="en-GB" sz="1800" dirty="0"/>
              <a:t>n</a:t>
            </a:r>
            <a:r>
              <a:rPr lang="en-NL" sz="1800" dirty="0"/>
              <a:t>g</a:t>
            </a:r>
            <a:r>
              <a:rPr lang="en-GB" sz="1800" dirty="0"/>
              <a:t>e</a:t>
            </a:r>
            <a:r>
              <a:rPr lang="en-NL" sz="1800" dirty="0"/>
              <a:t> </a:t>
            </a:r>
            <a:r>
              <a:rPr lang="en-GB" sz="1800" dirty="0"/>
              <a:t>f</a:t>
            </a:r>
            <a:r>
              <a:rPr lang="en-NL" sz="1800" dirty="0"/>
              <a:t>e</a:t>
            </a:r>
            <a:r>
              <a:rPr lang="en-GB" sz="1800" dirty="0"/>
              <a:t>e</a:t>
            </a:r>
            <a:r>
              <a:rPr lang="en-NL" sz="1800" dirty="0"/>
              <a:t>s, scheme fees, scheme fees and card acceptance fees)</a:t>
            </a:r>
          </a:p>
          <a:p>
            <a:r>
              <a:rPr lang="en-NL" sz="1800" dirty="0"/>
              <a:t>Continued monitoring of the payments sector (</a:t>
            </a:r>
            <a:r>
              <a:rPr lang="en-GB" sz="1800" dirty="0"/>
              <a:t>m</a:t>
            </a:r>
            <a:r>
              <a:rPr lang="en-NL" sz="1800" dirty="0"/>
              <a:t>a</a:t>
            </a:r>
            <a:r>
              <a:rPr lang="en-GB" sz="1800" dirty="0"/>
              <a:t>r</a:t>
            </a:r>
            <a:r>
              <a:rPr lang="en-NL" sz="1800" dirty="0" err="1"/>
              <a:t>ket</a:t>
            </a:r>
            <a:r>
              <a:rPr lang="en-NL" sz="1800" dirty="0"/>
              <a:t> structure and p</a:t>
            </a:r>
            <a:r>
              <a:rPr lang="en-GB" sz="1800" dirty="0"/>
              <a:t>r</a:t>
            </a:r>
            <a:r>
              <a:rPr lang="en-NL" sz="1800" dirty="0"/>
              <a:t>a</a:t>
            </a:r>
            <a:r>
              <a:rPr lang="en-GB" sz="1800" dirty="0"/>
              <a:t>c</a:t>
            </a:r>
            <a:r>
              <a:rPr lang="en-NL" sz="1800" dirty="0"/>
              <a:t>t</a:t>
            </a:r>
            <a:r>
              <a:rPr lang="en-GB" sz="1800" dirty="0" err="1"/>
              <a:t>i</a:t>
            </a:r>
            <a:r>
              <a:rPr lang="en-NL" sz="1800" dirty="0"/>
              <a:t>c</a:t>
            </a:r>
            <a:r>
              <a:rPr lang="en-GB" sz="1800" dirty="0"/>
              <a:t>e</a:t>
            </a:r>
            <a:r>
              <a:rPr lang="en-NL" sz="1800" dirty="0"/>
              <a:t>s)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42231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2942704-C9CA-4153-88E4-CDD1CD82D98A}"/>
              </a:ext>
            </a:extLst>
          </p:cNvPr>
          <p:cNvSpPr txBox="1"/>
          <p:nvPr/>
        </p:nvSpPr>
        <p:spPr>
          <a:xfrm>
            <a:off x="1431370" y="1450494"/>
            <a:ext cx="39636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Thank you!</a:t>
            </a:r>
            <a:endParaRPr lang="en-BE" sz="6000" dirty="0">
              <a:solidFill>
                <a:schemeClr val="bg1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F463B20-451C-429D-BFF7-4AD1DF08F560}"/>
              </a:ext>
            </a:extLst>
          </p:cNvPr>
          <p:cNvSpPr/>
          <p:nvPr/>
        </p:nvSpPr>
        <p:spPr>
          <a:xfrm rot="5400000">
            <a:off x="5296411" y="2679149"/>
            <a:ext cx="3402660" cy="3492000"/>
          </a:xfrm>
          <a:prstGeom prst="ellipse">
            <a:avLst/>
          </a:prstGeom>
          <a:solidFill>
            <a:srgbClr val="CA368C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ts val="1620"/>
              </a:lnSpc>
              <a:spcAft>
                <a:spcPts val="450"/>
              </a:spcAft>
            </a:pPr>
            <a:endParaRPr lang="en-US" sz="13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793FD7E8-1DFB-4904-8C3A-7AACD6C2CA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595205"/>
              </p:ext>
            </p:extLst>
          </p:nvPr>
        </p:nvGraphicFramePr>
        <p:xfrm>
          <a:off x="5728134" y="4727642"/>
          <a:ext cx="3246685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6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Willem Pieter DE GROEN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willem.pieter.degroen@ceps.eu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+32 2 229 39 57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8" name="Picture 17" descr="https://www.ceps.eu/sites/default/files/styles/portrait_big/public/portraits/WillemPieterWebsite_0.jpg?itok=TajpnVd0">
            <a:extLst>
              <a:ext uri="{FF2B5EF4-FFF2-40B4-BE49-F238E27FC236}">
                <a16:creationId xmlns:a16="http://schemas.microsoft.com/office/drawing/2014/main" id="{1697390B-0699-4884-9B92-A7B7E027AF55}"/>
              </a:ext>
            </a:extLst>
          </p:cNvPr>
          <p:cNvPicPr/>
          <p:nvPr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463"/>
          <a:stretch/>
        </p:blipFill>
        <p:spPr bwMode="auto">
          <a:xfrm>
            <a:off x="5806781" y="3175702"/>
            <a:ext cx="1217085" cy="1551940"/>
          </a:xfrm>
          <a:prstGeom prst="rect">
            <a:avLst/>
          </a:prstGeom>
          <a:solidFill>
            <a:srgbClr val="CA368C"/>
          </a:solidFill>
          <a:ln>
            <a:noFill/>
          </a:ln>
          <a:extLst>
            <a:ext uri="{53640926-AAD7-44d8-BBD7-CCE9431645EC}">
              <a14:shadowObscured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w16cid="http://schemas.microsoft.com/office/word/2016/wordml/cid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arto="http://schemas.microsoft.com/office/word/2006/arto" xmlns:w16se="http://schemas.microsoft.com/office/word/2015/wordml/symex" xmlns:cx="http://schemas.microsoft.com/office/drawing/2014/chartex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</a:ext>
          </a:extLst>
        </p:spPr>
      </p:pic>
      <p:sp>
        <p:nvSpPr>
          <p:cNvPr id="19" name="Oval 18">
            <a:extLst>
              <a:ext uri="{FF2B5EF4-FFF2-40B4-BE49-F238E27FC236}">
                <a16:creationId xmlns:a16="http://schemas.microsoft.com/office/drawing/2014/main" id="{BD6220A5-AF55-46A8-BC08-F203A2DFB23A}"/>
              </a:ext>
            </a:extLst>
          </p:cNvPr>
          <p:cNvSpPr/>
          <p:nvPr/>
        </p:nvSpPr>
        <p:spPr>
          <a:xfrm>
            <a:off x="1249824" y="720157"/>
            <a:ext cx="3996000" cy="3492000"/>
          </a:xfrm>
          <a:prstGeom prst="ellipse">
            <a:avLst/>
          </a:prstGeom>
          <a:solidFill>
            <a:srgbClr val="796DB7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ts val="1620"/>
              </a:lnSpc>
              <a:spcAft>
                <a:spcPts val="450"/>
              </a:spcAft>
            </a:pPr>
            <a:endParaRPr lang="en-US" sz="13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ABDA0FE-1CD5-4FBA-B9A4-2871B291986F}"/>
              </a:ext>
            </a:extLst>
          </p:cNvPr>
          <p:cNvSpPr txBox="1"/>
          <p:nvPr/>
        </p:nvSpPr>
        <p:spPr>
          <a:xfrm>
            <a:off x="1435673" y="1958325"/>
            <a:ext cx="39636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</a:rPr>
              <a:t>Thank you!</a:t>
            </a:r>
            <a:endParaRPr lang="en-BE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701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1097</Words>
  <Application>Microsoft Office PowerPoint</Application>
  <PresentationFormat>On-screen Show (4:3)</PresentationFormat>
  <Paragraphs>74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The impact of EU price rules: Interchange fee regulation in retail payments</vt:lpstr>
      <vt:lpstr>Four-party scheme</vt:lpstr>
      <vt:lpstr>Interchange Fee Regulation (2015)</vt:lpstr>
      <vt:lpstr>Debit card interchange fees pre- and post IFR</vt:lpstr>
      <vt:lpstr>PowerPoint Presentation</vt:lpstr>
      <vt:lpstr>PowerPoint Presentation</vt:lpstr>
      <vt:lpstr>Conclusions &amp; policy recommendations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Beatriz Pozo</dc:creator>
  <cp:lastModifiedBy>Willem Pieter De Groen</cp:lastModifiedBy>
  <cp:revision>24</cp:revision>
  <dcterms:created xsi:type="dcterms:W3CDTF">2020-01-31T09:43:02Z</dcterms:created>
  <dcterms:modified xsi:type="dcterms:W3CDTF">2020-02-01T20:35:10Z</dcterms:modified>
</cp:coreProperties>
</file>